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408" r:id="rId3"/>
    <p:sldId id="446" r:id="rId4"/>
    <p:sldId id="445" r:id="rId5"/>
    <p:sldId id="447" r:id="rId6"/>
    <p:sldId id="448" r:id="rId7"/>
    <p:sldId id="449" r:id="rId8"/>
    <p:sldId id="462" r:id="rId9"/>
    <p:sldId id="454" r:id="rId10"/>
    <p:sldId id="486" r:id="rId11"/>
    <p:sldId id="455" r:id="rId12"/>
    <p:sldId id="453" r:id="rId13"/>
    <p:sldId id="457" r:id="rId14"/>
    <p:sldId id="456" r:id="rId15"/>
    <p:sldId id="458" r:id="rId16"/>
    <p:sldId id="459" r:id="rId17"/>
    <p:sldId id="460" r:id="rId18"/>
    <p:sldId id="485" r:id="rId19"/>
    <p:sldId id="451" r:id="rId20"/>
    <p:sldId id="488" r:id="rId21"/>
    <p:sldId id="464" r:id="rId22"/>
    <p:sldId id="487" r:id="rId23"/>
    <p:sldId id="465" r:id="rId24"/>
    <p:sldId id="471" r:id="rId25"/>
    <p:sldId id="472" r:id="rId26"/>
    <p:sldId id="473" r:id="rId27"/>
    <p:sldId id="474" r:id="rId28"/>
    <p:sldId id="475" r:id="rId29"/>
    <p:sldId id="476" r:id="rId30"/>
    <p:sldId id="478" r:id="rId31"/>
    <p:sldId id="480" r:id="rId32"/>
    <p:sldId id="481" r:id="rId33"/>
    <p:sldId id="479" r:id="rId34"/>
    <p:sldId id="482" r:id="rId35"/>
    <p:sldId id="483" r:id="rId36"/>
    <p:sldId id="477" r:id="rId37"/>
    <p:sldId id="4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E8"/>
    <a:srgbClr val="D44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9"/>
    <p:restoredTop sz="93199"/>
  </p:normalViewPr>
  <p:slideViewPr>
    <p:cSldViewPr snapToGrid="0" snapToObjects="1">
      <p:cViewPr varScale="1">
        <p:scale>
          <a:sx n="104" d="100"/>
          <a:sy n="104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2CBD-8547-DE40-BB9D-5950DB19C92F}" type="datetimeFigureOut">
              <a:rPr lang="it-IT" smtClean="0"/>
              <a:t>23/05/23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5C4B2-1474-6E48-B8E2-17D9AEA456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480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4B2-1474-6E48-B8E2-17D9AEA456B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82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Lezione 20 – il teorema di Cook-Levin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Lezione del 23/05/2023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2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lo stato interno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Per ogni passo t (con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t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p(|x|)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), e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 0,1,...,k }, M contiene una variabile booleana 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: 	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M = {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: 0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{ 0,1,...,k }</a:t>
                </a:r>
              </a:p>
              <a:p>
                <a:pPr lvl="2"/>
                <a:endParaRPr lang="it-IT" b="1" dirty="0">
                  <a:solidFill>
                    <a:srgbClr val="3636E8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con il seguente significato: </a:t>
                </a:r>
                <a:r>
                  <a:rPr lang="it-IT" b="1" dirty="0">
                    <a:solidFill>
                      <a:srgbClr val="3636E8"/>
                    </a:solidFill>
                  </a:rPr>
                  <a:t>assegnando a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rappresentiamo il fatto che, al passo t della computazione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(x), la macchina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si trova nello stato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b="1" dirty="0">
                    <a:solidFill>
                      <a:srgbClr val="3636E8"/>
                    </a:solidFill>
                  </a:rPr>
                  <a:t>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affinché le variabili in M descrivano effettivamente lo stato interno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(x), dobbiamo imporre che esse siano coerenti: 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ad ogni passo della computazione </a:t>
                </a:r>
                <a:r>
                  <a:rPr lang="it-IT" dirty="0">
                    <a:solidFill>
                      <a:schemeClr val="tx1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la macchina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si trova in uno (ed esattamente uno!) dei suoi stati interni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allora dobbiamo fare in modo che possano essere prese in considerazione solo quelle assegnazioni di valori alle variabili in M tali che, </a:t>
                </a:r>
                <a:r>
                  <a:rPr lang="it-IT" dirty="0">
                    <a:solidFill>
                      <a:srgbClr val="FF0000"/>
                    </a:solidFill>
                  </a:rPr>
                  <a:t>per ogni t compreso fra 0 e </a:t>
                </a:r>
                <a:r>
                  <a:rPr lang="it-IT" dirty="0" err="1">
                    <a:solidFill>
                      <a:srgbClr val="FF0000"/>
                    </a:solidFill>
                  </a:rPr>
                  <a:t>p</a:t>
                </a:r>
                <a:r>
                  <a:rPr lang="it-IT" dirty="0">
                    <a:solidFill>
                      <a:srgbClr val="FF0000"/>
                    </a:solidFill>
                  </a:rPr>
                  <a:t>(|x|), ad una e una sola delle variabili M</a:t>
                </a:r>
                <a:r>
                  <a:rPr lang="it-IT" sz="1800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dirty="0">
                    <a:solidFill>
                      <a:srgbClr val="FF0000"/>
                    </a:solidFill>
                  </a:rPr>
                  <a:t> , M</a:t>
                </a:r>
                <a:r>
                  <a:rPr lang="it-IT" sz="1800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aseline="-25000" dirty="0">
                    <a:solidFill>
                      <a:srgbClr val="FF0000"/>
                    </a:solidFill>
                  </a:rPr>
                  <a:t>1 </a:t>
                </a:r>
                <a:r>
                  <a:rPr lang="it-IT" dirty="0">
                    <a:solidFill>
                      <a:srgbClr val="FF0000"/>
                    </a:solidFill>
                  </a:rPr>
                  <a:t>: ,..., </a:t>
                </a:r>
                <a:r>
                  <a:rPr lang="it-IT" dirty="0" err="1">
                    <a:solidFill>
                      <a:srgbClr val="FF0000"/>
                    </a:solidFill>
                  </a:rPr>
                  <a:t>M</a:t>
                </a:r>
                <a:r>
                  <a:rPr lang="it-IT" sz="1800" baseline="30000" dirty="0" err="1">
                    <a:solidFill>
                      <a:srgbClr val="FF0000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rgbClr val="FF0000"/>
                    </a:solidFill>
                  </a:rPr>
                  <a:t>k</a:t>
                </a:r>
                <a:r>
                  <a:rPr lang="it-IT" sz="1800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rgbClr val="FF0000"/>
                    </a:solidFill>
                  </a:rPr>
                  <a:t>  sia assegnato il valore </a:t>
                </a:r>
                <a:r>
                  <a:rPr lang="it-IT" b="1" dirty="0">
                    <a:solidFill>
                      <a:srgbClr val="FF0000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 questo scopo, introduciamo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(|x|)+1 espressioni: </a:t>
                </a:r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M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M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M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dove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è l’espressione nelle variabili in M che corrisponde all’affermazione 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 la macchina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si trova in uno 									(ed esattamente uno!) dei suoi stati interni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 rotWithShape="0">
                <a:blip r:embed="rId2"/>
                <a:stretch>
                  <a:fillRect l="-430" t="-619" r="-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74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lo stato interno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4"/>
                <a:ext cx="9922106" cy="5646212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è l’espressione nelle variabili in M che corrisponde all’affermazione 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 la macchina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si trova in uno 									(ed esattamente uno!) dei suoi stati interni</a:t>
                </a:r>
              </a:p>
              <a:p>
                <a:pPr lvl="4"/>
                <a:endParaRPr lang="it-IT" sz="800" b="1" dirty="0">
                  <a:solidFill>
                    <a:srgbClr val="3636E8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800" b="1" dirty="0">
                    <a:solidFill>
                      <a:srgbClr val="3636E8"/>
                    </a:solidFill>
                  </a:rPr>
                  <a:t>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																		    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M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=  [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		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1400" b="1" i="0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, al passo t di</a:t>
                </a:r>
                <a:r>
                  <a:rPr lang="it-IT" sz="1400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1400" b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(x), si trova nello stato q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	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nello stato q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	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	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nello stato q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	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...  																																									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M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k-1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 	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nello stato </a:t>
                </a:r>
                <a:r>
                  <a:rPr lang="it-IT" sz="1400" b="1" dirty="0" err="1">
                    <a:solidFill>
                      <a:srgbClr val="00B050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00B050"/>
                    </a:solidFill>
                  </a:rPr>
                  <a:t>k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 lvl="6"/>
                <a:endParaRPr lang="is-IS" sz="800" b="1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Che assume il valore </a:t>
                </a:r>
                <a:r>
                  <a:rPr lang="is-IS" sz="1800" b="1" dirty="0">
                    <a:solidFill>
                      <a:schemeClr val="tx1"/>
                    </a:solidFill>
                  </a:rPr>
                  <a:t>vero</a:t>
                </a:r>
                <a:r>
                  <a:rPr lang="is-IS" sz="1800" dirty="0">
                    <a:solidFill>
                      <a:schemeClr val="tx1"/>
                    </a:solidFill>
                  </a:rPr>
                  <a:t> se e soltanto se ad esattamente una delle variabili 	    	       </a:t>
                </a:r>
                <a:r>
                  <a:rPr lang="it-IT" sz="1800" dirty="0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sz="1800" dirty="0">
                    <a:solidFill>
                      <a:schemeClr val="tx1"/>
                    </a:solidFill>
                  </a:rPr>
                  <a:t> ,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 , 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:r>
                  <a:rPr lang="is-IS" sz="1800" dirty="0">
                    <a:solidFill>
                      <a:schemeClr val="tx1"/>
                    </a:solidFill>
                  </a:rPr>
                  <a:t>è assegnato il valore </a:t>
                </a:r>
                <a:r>
                  <a:rPr lang="is-IS" sz="1800" b="1" dirty="0">
                    <a:solidFill>
                      <a:schemeClr val="tx1"/>
                    </a:solidFill>
                  </a:rPr>
                  <a:t>vero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4"/>
                <a:ext cx="9922106" cy="5646212"/>
              </a:xfrm>
              <a:blipFill rotWithShape="0">
                <a:blip r:embed="rId2"/>
                <a:stretch>
                  <a:fillRect l="-430" t="-6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3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la posizione della testina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48059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Secondo </a:t>
                </a:r>
                <a:r>
                  <a:rPr lang="it-IT" dirty="0" err="1">
                    <a:solidFill>
                      <a:schemeClr val="tx1"/>
                    </a:solidFill>
                  </a:rPr>
                  <a:t>step</a:t>
                </a:r>
                <a:r>
                  <a:rPr lang="it-IT" dirty="0">
                    <a:solidFill>
                      <a:schemeClr val="tx1"/>
                    </a:solidFill>
                  </a:rPr>
                  <a:t>: descriviamo l’insieme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permettono di rappresentare la posizione della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Osserviamo che, poiché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ha a disposizione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passi per accettare x, allora non utilizza più di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celle del nastro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assumiamo che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utilizzi le celle 1, 2,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</a:t>
                </a:r>
              </a:p>
              <a:p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variabili, insieme ad una porzione E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dell’espressione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che stiamo costruendo, servono a descrivere su quale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è posizionata la testina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ciò che vogliamo è che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ogni volta che i valori assegnati alle variabili in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R</a:t>
                </a:r>
                <a:r>
                  <a:rPr lang="it-IT" b="1" dirty="0">
                    <a:solidFill>
                      <a:srgbClr val="D441C9"/>
                    </a:solidFill>
                  </a:rPr>
                  <a:t> fanno assumere ad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</a:rPr>
                      <m:t>𝐄</m:t>
                    </m:r>
                  </m:oMath>
                </a14:m>
                <a:r>
                  <a:rPr lang="it-IT" sz="1800" b="1" baseline="-25000" dirty="0">
                    <a:solidFill>
                      <a:srgbClr val="D441C9"/>
                    </a:solidFill>
                  </a:rPr>
                  <a:t>R </a:t>
                </a:r>
                <a:r>
                  <a:rPr lang="it-IT" b="1" dirty="0">
                    <a:solidFill>
                      <a:srgbClr val="D441C9"/>
                    </a:solidFill>
                  </a:rPr>
                  <a:t> il valore vero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osservando i valori assegnati alle variabili contenute in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R</a:t>
                </a:r>
                <a:r>
                  <a:rPr lang="it-IT" b="1" dirty="0">
                    <a:solidFill>
                      <a:srgbClr val="D441C9"/>
                    </a:solidFill>
                  </a:rPr>
                  <a:t>, dobbiamo essere in grado di rispondere a domande del tipo “la testina di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è posizionata sulla cella 51 al passo 86 della computazione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(x)</a:t>
                </a:r>
                <a:r>
                  <a:rPr lang="it-IT" sz="1100" b="1" dirty="0">
                    <a:solidFill>
                      <a:srgbClr val="D441C9"/>
                    </a:solidFill>
                  </a:rPr>
                  <a:t> </a:t>
                </a:r>
                <a:r>
                  <a:rPr lang="it-IT" b="1" dirty="0">
                    <a:solidFill>
                      <a:srgbClr val="D441C9"/>
                    </a:solidFill>
                  </a:rPr>
                  <a:t>?”.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480591"/>
              </a:xfrm>
              <a:blipFill rotWithShape="0">
                <a:blip r:embed="rId2"/>
                <a:stretch>
                  <a:fillRect l="-430" t="-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1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la posizione della testina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Secondo </a:t>
                </a:r>
                <a:r>
                  <a:rPr lang="it-IT" dirty="0" err="1">
                    <a:solidFill>
                      <a:schemeClr val="tx1"/>
                    </a:solidFill>
                  </a:rPr>
                  <a:t>step</a:t>
                </a:r>
                <a:r>
                  <a:rPr lang="it-IT" dirty="0">
                    <a:solidFill>
                      <a:schemeClr val="tx1"/>
                    </a:solidFill>
                  </a:rPr>
                  <a:t>: descriviamo l’insieme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permettono di rappresentare la posizione della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Per ogni passo t (con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p(|x|)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), e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 1,...,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},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contiene una variabile booleana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: 																						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R</a:t>
                </a:r>
                <a:r>
                  <a:rPr lang="it-IT" b="1" dirty="0">
                    <a:solidFill>
                      <a:srgbClr val="3636E8"/>
                    </a:solidFill>
                  </a:rPr>
                  <a:t> = {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R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: 0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 </a:t>
                </a:r>
                <a:r>
                  <a:rPr lang="it-IT" b="1" dirty="0">
                    <a:solidFill>
                      <a:srgbClr val="3636E8"/>
                    </a:solidFill>
                  </a:rPr>
                  <a:t>}</a:t>
                </a:r>
                <a:r>
                  <a:rPr lang="it-IT" dirty="0">
                    <a:solidFill>
                      <a:schemeClr val="tx1"/>
                    </a:solidFill>
                  </a:rPr>
                  <a:t> 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con il seguente significato: </a:t>
                </a:r>
                <a:r>
                  <a:rPr lang="it-IT" b="1" dirty="0">
                    <a:solidFill>
                      <a:srgbClr val="3636E8"/>
                    </a:solidFill>
                  </a:rPr>
                  <a:t>assegnando a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R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rappresentiamo il fatto che, al passo t della computazione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(x), la testina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si trova sulla cella i 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affinché 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descrivano effettivamente la posizione della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(x), dobbiamo imporre che esse siano coerenti: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è posizionata su una (ed esattamente una!) delle celle del suo nastro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allora dobbiamo fare in modo che possano essere prese in considerazione solo quelle assegnazioni di valori alle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tali che, per ogni t compreso fra 0 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(|x|), ad una e una sola delle variabili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,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 </a:t>
                </a:r>
                <a:r>
                  <a:rPr lang="it-IT" dirty="0">
                    <a:solidFill>
                      <a:schemeClr val="tx1"/>
                    </a:solidFill>
                  </a:rPr>
                  <a:t>: , ... 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(|x|) </a:t>
                </a:r>
                <a:r>
                  <a:rPr lang="it-IT" dirty="0">
                    <a:solidFill>
                      <a:schemeClr val="tx1"/>
                    </a:solidFill>
                  </a:rPr>
                  <a:t>  sia assegnato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4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Come prima, a questo scopo introduciamo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(|x|)+1 espressioni:</a:t>
                </a:r>
                <a:r>
                  <a:rPr lang="it-IT" b="1" dirty="0">
                    <a:solidFill>
                      <a:srgbClr val="FF0000"/>
                    </a:solidFill>
                  </a:rPr>
                  <a:t> 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R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R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 rotWithShape="0">
                <a:blip r:embed="rId2"/>
                <a:stretch>
                  <a:fillRect l="-430" t="-619" r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23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la posizione della testina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386102" y="1016841"/>
                <a:ext cx="10476713" cy="5633342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 err="1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è l’espressione nelle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che corrisponde all’affermazione 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 la testina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è posizionata su una 									(ed esattamente una!) delle celle del suo nastro</a:t>
                </a:r>
              </a:p>
              <a:p>
                <a:pPr lvl="4"/>
                <a:endParaRPr lang="it-IT" sz="800" b="1" dirty="0">
                  <a:solidFill>
                    <a:srgbClr val="3636E8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800" b="1" dirty="0">
                    <a:solidFill>
                      <a:srgbClr val="3636E8"/>
                    </a:solidFill>
                  </a:rPr>
                  <a:t>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																		 		      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R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=  [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(|x|)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la testina di NT</a:t>
                </a:r>
                <a14:m>
                  <m:oMath xmlns:m="http://schemas.openxmlformats.org/officeDocument/2006/math">
                    <m:r>
                      <a:rPr lang="el-GR" sz="1400" b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, al passo t di</a:t>
                </a:r>
                <a:r>
                  <a:rPr lang="it-IT" sz="1400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1400" b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(x), si trova sulla cella 1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(|x|)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	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sulla cella 2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(|x|)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	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sulla cella 3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...  																			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(|x|)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R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(|x|)-1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  	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sulla cella </a:t>
                </a:r>
                <a:r>
                  <a:rPr lang="it-IT" sz="1400" b="1" dirty="0" err="1">
                    <a:solidFill>
                      <a:srgbClr val="00B050"/>
                    </a:solidFill>
                  </a:rPr>
                  <a:t>p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(|x|)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 lvl="6"/>
                <a:endParaRPr lang="is-IS" sz="800" b="1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Che assume il valore </a:t>
                </a:r>
                <a:r>
                  <a:rPr lang="is-IS" sz="1800" b="1" dirty="0">
                    <a:solidFill>
                      <a:schemeClr val="tx1"/>
                    </a:solidFill>
                  </a:rPr>
                  <a:t>vero</a:t>
                </a:r>
                <a:r>
                  <a:rPr lang="is-IS" sz="1800" dirty="0">
                    <a:solidFill>
                      <a:schemeClr val="tx1"/>
                    </a:solidFill>
                  </a:rPr>
                  <a:t> se e soltanto se ad esattamente una delle variabili 	               </a:t>
                </a:r>
                <a:r>
                  <a:rPr lang="it-IT" sz="1800" dirty="0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sz="1800" dirty="0">
                    <a:solidFill>
                      <a:schemeClr val="tx1"/>
                    </a:solidFill>
                  </a:rPr>
                  <a:t> ,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sz="1800" dirty="0">
                    <a:solidFill>
                      <a:schemeClr val="tx1"/>
                    </a:solidFill>
                  </a:rPr>
                  <a:t> ,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... 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(|x|)</a:t>
                </a:r>
                <a:r>
                  <a:rPr lang="it-IT" sz="1800" dirty="0">
                    <a:solidFill>
                      <a:schemeClr val="tx1"/>
                    </a:solidFill>
                  </a:rPr>
                  <a:t>  </a:t>
                </a:r>
                <a:r>
                  <a:rPr lang="is-IS" sz="1800" dirty="0">
                    <a:solidFill>
                      <a:schemeClr val="tx1"/>
                    </a:solidFill>
                  </a:rPr>
                  <a:t>è assegnato il valore vero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6102" y="1016841"/>
                <a:ext cx="10476713" cy="5633342"/>
              </a:xfrm>
              <a:blipFill rotWithShape="0">
                <a:blip r:embed="rId2"/>
                <a:stretch>
                  <a:fillRect l="-407" t="-6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7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il contenuto delle celle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4805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Terzo </a:t>
                </a:r>
                <a:r>
                  <a:rPr lang="it-IT" dirty="0" err="1">
                    <a:solidFill>
                      <a:schemeClr val="tx1"/>
                    </a:solidFill>
                  </a:rPr>
                  <a:t>step</a:t>
                </a:r>
                <a:r>
                  <a:rPr lang="it-IT" dirty="0">
                    <a:solidFill>
                      <a:schemeClr val="tx1"/>
                    </a:solidFill>
                  </a:rPr>
                  <a:t>: descriviamo l’insieme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permettono di rappresentare il carattere contenuto in ciascuna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Ricordiamo che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utilizza al più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celle del nastro che assumiamo essere le celle 1, 2,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e che </a:t>
                </a:r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e, perciò, una qualsiasi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, ad un qualunque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(x), può contenere 0 oppure 1 oppure </a:t>
                </a:r>
                <a:r>
                  <a:rPr lang="it-IT" dirty="0">
                    <a:sym typeface="Symbol" charset="2"/>
                  </a:rPr>
                  <a:t></a:t>
                </a:r>
                <a:r>
                  <a:rPr lang="it-IT" dirty="0"/>
                  <a:t> 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L’insieme di variabili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, insieme ad una porzione E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N </a:t>
                </a:r>
                <a:r>
                  <a:rPr lang="it-IT" dirty="0">
                    <a:solidFill>
                      <a:schemeClr val="tx1"/>
                    </a:solidFill>
                  </a:rPr>
                  <a:t>dell’espressione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che stiamo costruendo, servono a descrivere quale simbolo è contenuto in ogni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ciò che vogliamo è che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ogni volta che i valori assegnati alle variabili in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N</a:t>
                </a:r>
                <a:r>
                  <a:rPr lang="it-IT" b="1" dirty="0">
                    <a:solidFill>
                      <a:srgbClr val="D441C9"/>
                    </a:solidFill>
                  </a:rPr>
                  <a:t> fanno assumere ad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</a:rPr>
                      <m:t>𝐄</m:t>
                    </m:r>
                  </m:oMath>
                </a14:m>
                <a:r>
                  <a:rPr lang="it-IT" sz="1800" b="1" baseline="-25000" dirty="0">
                    <a:solidFill>
                      <a:srgbClr val="D441C9"/>
                    </a:solidFill>
                  </a:rPr>
                  <a:t>N</a:t>
                </a:r>
                <a:r>
                  <a:rPr lang="it-IT" b="1" dirty="0">
                    <a:solidFill>
                      <a:srgbClr val="D441C9"/>
                    </a:solidFill>
                  </a:rPr>
                  <a:t> il valore vero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osservando i valori assegnati alle variabili contenute in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N</a:t>
                </a:r>
                <a:r>
                  <a:rPr lang="it-IT" b="1" dirty="0">
                    <a:solidFill>
                      <a:srgbClr val="D441C9"/>
                    </a:solidFill>
                  </a:rPr>
                  <a:t>, dobbiamo essere in grado di rispondere a domande del tipo “è 1 il simbolo contenuto nella cella 12 di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al passo 25 della computazione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(x)</a:t>
                </a:r>
                <a:r>
                  <a:rPr lang="it-IT" sz="1100" b="1" dirty="0">
                    <a:solidFill>
                      <a:srgbClr val="D441C9"/>
                    </a:solidFill>
                  </a:rPr>
                  <a:t> </a:t>
                </a:r>
                <a:r>
                  <a:rPr lang="it-IT" b="1" dirty="0">
                    <a:solidFill>
                      <a:srgbClr val="D441C9"/>
                    </a:solidFill>
                  </a:rPr>
                  <a:t>?”.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480591"/>
              </a:xfrm>
              <a:blipFill rotWithShape="0">
                <a:blip r:embed="rId2"/>
                <a:stretch>
                  <a:fillRect l="-430" t="-1224" r="-7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56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il contenuto delle celle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379177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Terzo </a:t>
                </a:r>
                <a:r>
                  <a:rPr lang="it-IT" dirty="0" err="1">
                    <a:solidFill>
                      <a:schemeClr val="tx1"/>
                    </a:solidFill>
                  </a:rPr>
                  <a:t>step</a:t>
                </a:r>
                <a:r>
                  <a:rPr lang="it-IT" dirty="0">
                    <a:solidFill>
                      <a:schemeClr val="tx1"/>
                    </a:solidFill>
                  </a:rPr>
                  <a:t>: descriviamo l’insieme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permettono di rappresentare il carattere contenuto in ciascuna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Per ogni passo t (con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p(|x|)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),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 0,1,...,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}, e per ogni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 0,1, </a:t>
                </a:r>
                <a:r>
                  <a:rPr lang="it-IT" dirty="0"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},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contiene una variabile booleana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: 																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dirty="0">
                    <a:solidFill>
                      <a:srgbClr val="3636E8"/>
                    </a:solidFill>
                  </a:rPr>
                  <a:t> = {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j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: 0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  </a:t>
                </a:r>
                <a:r>
                  <a:rPr lang="it-IT" b="1" dirty="0">
                    <a:solidFill>
                      <a:srgbClr val="3636E8"/>
                    </a:solidFill>
                  </a:rPr>
                  <a:t>j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{ 0,1, </a:t>
                </a:r>
                <a:r>
                  <a:rPr lang="it-IT" b="1" dirty="0">
                    <a:solidFill>
                      <a:srgbClr val="3636E8"/>
                    </a:solidFill>
                    <a:sym typeface="Symbol" charset="2"/>
                  </a:rPr>
                  <a:t> </a:t>
                </a:r>
                <a:r>
                  <a:rPr lang="it-IT" b="1" dirty="0">
                    <a:solidFill>
                      <a:srgbClr val="3636E8"/>
                    </a:solidFill>
                  </a:rPr>
                  <a:t>} }</a:t>
                </a:r>
                <a:r>
                  <a:rPr lang="it-IT" dirty="0">
                    <a:solidFill>
                      <a:schemeClr val="tx1"/>
                    </a:solidFill>
                  </a:rPr>
                  <a:t> 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con il seguente significato: </a:t>
                </a:r>
                <a:r>
                  <a:rPr lang="it-IT" b="1" dirty="0">
                    <a:solidFill>
                      <a:srgbClr val="3636E8"/>
                    </a:solidFill>
                  </a:rPr>
                  <a:t>assegnando a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j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rappresentiamo il fatto che, al passo t della computazione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(x), la cella i del nastro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contiene il simbolo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j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affinché 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descrivano effettivamente i contenuti delle celle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(x), dobbiamo imporre che esse siano coerenti: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</a:t>
                </a:r>
                <a:r>
                  <a:rPr lang="it-IT" i="1" dirty="0">
                    <a:solidFill>
                      <a:schemeClr val="tx1"/>
                    </a:solidFill>
                  </a:rPr>
                  <a:t>ogni cella </a:t>
                </a:r>
                <a:r>
                  <a:rPr lang="it-IT" dirty="0">
                    <a:solidFill>
                      <a:schemeClr val="tx1"/>
                    </a:solidFill>
                  </a:rPr>
                  <a:t>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contiene un simbolo - ed esattamente uno!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allora dobbiamo fare in modo che possano essere prese in considerazione solo quelle assegnazioni di valori alle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tali che, per ogni t compreso fra 0 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(|x|), e per ogni i compreso fra 1 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(|x|), ad una e una sola delle variabili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 </a:t>
                </a:r>
                <a:r>
                  <a:rPr lang="it-IT" sz="1800" baseline="-25000" dirty="0">
                    <a:sym typeface="Symbol" charset="2"/>
                  </a:rPr>
                  <a:t></a:t>
                </a:r>
                <a:r>
                  <a:rPr lang="it-IT" dirty="0">
                    <a:solidFill>
                      <a:schemeClr val="tx1"/>
                    </a:solidFill>
                  </a:rPr>
                  <a:t>   sia assegnato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Di nuovo, a questo scopo introduciamo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(|x|)+1 espressioni:</a:t>
                </a:r>
                <a:r>
                  <a:rPr lang="it-IT" b="1" dirty="0">
                    <a:solidFill>
                      <a:srgbClr val="FF0000"/>
                    </a:solidFill>
                  </a:rPr>
                  <a:t> 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379177" cy="5913407"/>
              </a:xfrm>
              <a:blipFill rotWithShape="0">
                <a:blip r:embed="rId2"/>
                <a:stretch>
                  <a:fillRect l="-411" t="-619" b="-30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25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44827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il contenuto delle celle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2032279" y="1127473"/>
                <a:ext cx="9922106" cy="5083322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Ma, ora, abbiamo bisogno di un passo intermedio</a:t>
                </a:r>
              </a:p>
              <a:p>
                <a:pPr lvl="6"/>
                <a:endParaRPr lang="it-IT" sz="8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Indichiamo con </a:t>
                </a:r>
                <a:r>
                  <a:rPr lang="it-IT" b="1" dirty="0">
                    <a:solidFill>
                      <a:srgbClr val="7030A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7030A0"/>
                    </a:solidFill>
                  </a:rPr>
                  <a:t>t </a:t>
                </a:r>
                <a:r>
                  <a:rPr lang="it-IT" sz="2000" b="1" baseline="30000" dirty="0" err="1">
                    <a:solidFill>
                      <a:srgbClr val="7030A0"/>
                    </a:solidFill>
                  </a:rPr>
                  <a:t>i</a:t>
                </a:r>
                <a:r>
                  <a:rPr lang="it-IT" sz="2000" b="1" baseline="-25000" dirty="0" err="1">
                    <a:solidFill>
                      <a:srgbClr val="7030A0"/>
                    </a:solidFill>
                  </a:rPr>
                  <a:t>N</a:t>
                </a:r>
                <a:r>
                  <a:rPr lang="it-IT" dirty="0">
                    <a:solidFill>
                      <a:srgbClr val="7030A0"/>
                    </a:solidFill>
                  </a:rPr>
                  <a:t>  </a:t>
                </a:r>
                <a:r>
                  <a:rPr lang="it-IT" dirty="0">
                    <a:solidFill>
                      <a:schemeClr val="tx1"/>
                    </a:solidFill>
                  </a:rPr>
                  <a:t>l’espressione nelle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che corrisponde all’affermazione 																				</a:t>
                </a:r>
                <a:r>
                  <a:rPr lang="it-IT" b="1" dirty="0">
                    <a:solidFill>
                      <a:srgbClr val="7030A0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7030A0"/>
                    </a:solidFill>
                  </a:rPr>
                  <a:t> (x) la cella i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7030A0"/>
                    </a:solidFill>
                  </a:rPr>
                  <a:t>  													contiene un elemento (ed esattamente uno!) dell’insieme { 0,1, </a:t>
                </a:r>
                <a:r>
                  <a:rPr lang="it-IT" b="1" dirty="0">
                    <a:solidFill>
                      <a:srgbClr val="7030A0"/>
                    </a:solidFill>
                    <a:sym typeface="Symbol" charset="2"/>
                  </a:rPr>
                  <a:t> </a:t>
                </a:r>
                <a:r>
                  <a:rPr lang="it-IT" b="1" dirty="0">
                    <a:solidFill>
                      <a:srgbClr val="7030A0"/>
                    </a:solidFill>
                  </a:rPr>
                  <a:t>}</a:t>
                </a:r>
              </a:p>
              <a:p>
                <a:pPr lvl="4"/>
                <a:endParaRPr lang="it-IT" sz="800" b="1" dirty="0">
                  <a:solidFill>
                    <a:srgbClr val="3636E8"/>
                  </a:solidFill>
                </a:endParaRPr>
              </a:p>
              <a:p>
                <a:r>
                  <a:rPr lang="it-IT" b="1" dirty="0">
                    <a:solidFill>
                      <a:srgbClr val="7030A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7030A0"/>
                    </a:solidFill>
                  </a:rPr>
                  <a:t>t </a:t>
                </a:r>
                <a:r>
                  <a:rPr lang="it-IT" sz="2000" b="1" baseline="30000" dirty="0" err="1">
                    <a:solidFill>
                      <a:srgbClr val="7030A0"/>
                    </a:solidFill>
                  </a:rPr>
                  <a:t>i</a:t>
                </a:r>
                <a:r>
                  <a:rPr lang="it-IT" sz="2000" b="1" baseline="-25000" dirty="0" err="1">
                    <a:solidFill>
                      <a:srgbClr val="7030A0"/>
                    </a:solidFill>
                  </a:rPr>
                  <a:t>N</a:t>
                </a:r>
                <a:r>
                  <a:rPr lang="it-IT" b="1" dirty="0">
                    <a:solidFill>
                      <a:srgbClr val="7030A0"/>
                    </a:solidFill>
                  </a:rPr>
                  <a:t> </a:t>
                </a:r>
                <a:r>
                  <a:rPr lang="it-IT" dirty="0">
                    <a:solidFill>
                      <a:srgbClr val="7030A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=  [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] 	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nella cella i di NT</a:t>
                </a:r>
                <a14:m>
                  <m:oMath xmlns:m="http://schemas.openxmlformats.org/officeDocument/2006/math">
                    <m:r>
                      <a:rPr lang="el-GR" sz="1400" b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, al passo t di</a:t>
                </a:r>
                <a:r>
                  <a:rPr lang="it-IT" sz="1400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1400" b="1" baseline="-2500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400" b="1" dirty="0">
                    <a:solidFill>
                      <a:srgbClr val="00B050"/>
                    </a:solidFill>
                  </a:rPr>
                  <a:t> (x), si trova il simbolo 0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] 	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il simbolo 1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				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  [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∧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¬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]	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… </a:t>
                </a:r>
                <a:r>
                  <a:rPr lang="it-IT" sz="1400" b="1" dirty="0">
                    <a:solidFill>
                      <a:srgbClr val="00B050"/>
                    </a:solidFill>
                  </a:rPr>
                  <a:t>oppure si trova il simbolo </a:t>
                </a:r>
                <a:r>
                  <a:rPr lang="it-IT" sz="1400" b="1" dirty="0">
                    <a:solidFill>
                      <a:srgbClr val="00B050"/>
                    </a:solidFill>
                    <a:sym typeface="Symbol" charset="2"/>
                  </a:rPr>
                  <a:t></a:t>
                </a:r>
                <a:r>
                  <a:rPr lang="is-IS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				</a:t>
                </a:r>
                <a:endParaRPr lang="is-IS" sz="800" b="1" dirty="0">
                  <a:solidFill>
                    <a:srgbClr val="00B050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Che assume il valore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 se e soltanto se ad esattamente una delle variabili 	 </a:t>
                </a:r>
                <a:r>
                  <a:rPr lang="it-IT" dirty="0">
                    <a:solidFill>
                      <a:schemeClr val="tx1"/>
                    </a:solidFill>
                  </a:rPr>
                  <a:t>	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è assegnato il valore vero </a:t>
                </a:r>
              </a:p>
              <a:p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279" y="1127473"/>
                <a:ext cx="9922106" cy="5083322"/>
              </a:xfrm>
              <a:blipFill rotWithShape="0">
                <a:blip r:embed="rId2"/>
                <a:stretch>
                  <a:fillRect l="-430" t="-7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il contenuto delle celle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Dunque </a:t>
                </a:r>
                <a:r>
                  <a:rPr lang="it-IT" b="1" dirty="0">
                    <a:solidFill>
                      <a:srgbClr val="7030A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7030A0"/>
                    </a:solidFill>
                  </a:rPr>
                  <a:t>t </a:t>
                </a:r>
                <a:r>
                  <a:rPr lang="it-IT" sz="2000" b="1" baseline="30000" dirty="0" err="1">
                    <a:solidFill>
                      <a:srgbClr val="7030A0"/>
                    </a:solidFill>
                  </a:rPr>
                  <a:t>i</a:t>
                </a:r>
                <a:r>
                  <a:rPr lang="it-IT" sz="2000" b="1" baseline="-25000" dirty="0" err="1">
                    <a:solidFill>
                      <a:srgbClr val="7030A0"/>
                    </a:solidFill>
                  </a:rPr>
                  <a:t>N</a:t>
                </a:r>
                <a:r>
                  <a:rPr lang="it-IT" dirty="0">
                    <a:solidFill>
                      <a:srgbClr val="7030A0"/>
                    </a:solidFill>
                  </a:rPr>
                  <a:t>  </a:t>
                </a:r>
                <a:r>
                  <a:rPr lang="it-IT" dirty="0">
                    <a:solidFill>
                      <a:schemeClr val="tx1"/>
                    </a:solidFill>
                  </a:rPr>
                  <a:t>è l’espressione nelle variabili in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che corrisponde all’affermazione 				</a:t>
                </a:r>
                <a:r>
                  <a:rPr lang="it-IT" b="1" dirty="0">
                    <a:solidFill>
                      <a:srgbClr val="7030A0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7030A0"/>
                    </a:solidFill>
                  </a:rPr>
                  <a:t> (x) la cella i di 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7030A0"/>
                    </a:solidFill>
                  </a:rPr>
                  <a:t>  contiene un elemento 							(ed esattamente uno!) dell’insieme { 0,1, </a:t>
                </a:r>
                <a:r>
                  <a:rPr lang="it-IT" b="1" dirty="0">
                    <a:solidFill>
                      <a:srgbClr val="7030A0"/>
                    </a:solidFill>
                    <a:sym typeface="Symbol" charset="2"/>
                  </a:rPr>
                  <a:t> </a:t>
                </a:r>
                <a:r>
                  <a:rPr lang="it-IT" b="1" dirty="0">
                    <a:solidFill>
                      <a:srgbClr val="7030A0"/>
                    </a:solidFill>
                  </a:rPr>
                  <a:t>}</a:t>
                </a:r>
                <a:endParaRPr lang="it-IT" sz="800" b="1" dirty="0">
                  <a:solidFill>
                    <a:srgbClr val="3636E8"/>
                  </a:solidFill>
                </a:endParaRPr>
              </a:p>
              <a:p>
                <a:pPr lvl="1"/>
                <a:r>
                  <a:rPr lang="it-IT" b="1" dirty="0">
                    <a:solidFill>
                      <a:srgbClr val="7030A0"/>
                    </a:solidFill>
                  </a:rPr>
                  <a:t>E</a:t>
                </a:r>
                <a:r>
                  <a:rPr lang="it-IT" b="1" baseline="30000" dirty="0">
                    <a:solidFill>
                      <a:srgbClr val="7030A0"/>
                    </a:solidFill>
                  </a:rPr>
                  <a:t>t </a:t>
                </a:r>
                <a:r>
                  <a:rPr lang="it-IT" b="1" baseline="30000" dirty="0" err="1">
                    <a:solidFill>
                      <a:srgbClr val="7030A0"/>
                    </a:solidFill>
                  </a:rPr>
                  <a:t>i</a:t>
                </a:r>
                <a:r>
                  <a:rPr lang="it-IT" b="1" baseline="-25000" dirty="0" err="1">
                    <a:solidFill>
                      <a:srgbClr val="7030A0"/>
                    </a:solidFill>
                  </a:rPr>
                  <a:t>N</a:t>
                </a:r>
                <a:r>
                  <a:rPr lang="it-IT" b="1" dirty="0">
                    <a:solidFill>
                      <a:srgbClr val="7030A0"/>
                    </a:solidFill>
                  </a:rPr>
                  <a:t> </a:t>
                </a:r>
                <a:r>
                  <a:rPr lang="it-IT" dirty="0">
                    <a:solidFill>
                      <a:srgbClr val="7030A0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assume il valore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 se e soltanto se ad esattamente una delle variabili 	 </a:t>
                </a:r>
                <a:r>
                  <a:rPr lang="it-IT" dirty="0">
                    <a:solidFill>
                      <a:schemeClr val="tx1"/>
                    </a:solidFill>
                  </a:rPr>
                  <a:t>			    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è assegnato il valore vero </a:t>
                </a:r>
              </a:p>
              <a:p>
                <a:pPr lvl="8"/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Infine, per ogni t compreso fra 0 e p(|x|), poniamo  														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E</a:t>
                </a:r>
                <a:r>
                  <a:rPr lang="it-IT" b="1" baseline="30000" dirty="0">
                    <a:solidFill>
                      <a:srgbClr val="3636E8"/>
                    </a:solidFill>
                  </a:rPr>
                  <a:t>t </a:t>
                </a:r>
                <a:r>
                  <a:rPr lang="it-IT" b="1" baseline="-25000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  = 	E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 1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N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E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 2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N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 p(|x|)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N</a:t>
                </a:r>
                <a:endParaRPr lang="it-IT" sz="2000" b="1" baseline="-25000" dirty="0">
                  <a:solidFill>
                    <a:srgbClr val="3636E8"/>
                  </a:solidFill>
                </a:endParaRPr>
              </a:p>
              <a:p>
                <a:pPr lvl="2"/>
                <a:endParaRPr lang="is-IS" dirty="0">
                  <a:solidFill>
                    <a:srgbClr val="3636E8"/>
                  </a:solidFill>
                </a:endParaRPr>
              </a:p>
              <a:p>
                <a:r>
                  <a:rPr lang="it-IT" b="1" dirty="0">
                    <a:solidFill>
                      <a:srgbClr val="3636E8"/>
                    </a:solidFill>
                  </a:rPr>
                  <a:t>E</a:t>
                </a:r>
                <a:r>
                  <a:rPr lang="it-IT" b="1" baseline="30000" dirty="0">
                    <a:solidFill>
                      <a:srgbClr val="3636E8"/>
                    </a:solidFill>
                  </a:rPr>
                  <a:t>t </a:t>
                </a:r>
                <a:r>
                  <a:rPr lang="it-IT" b="1" baseline="-25000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  </a:t>
                </a:r>
                <a:r>
                  <a:rPr lang="is-IS" dirty="0">
                    <a:solidFill>
                      <a:schemeClr val="tx1"/>
                    </a:solidFill>
                  </a:rPr>
                  <a:t>assume il valore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 se e soltanto se, </a:t>
                </a:r>
                <a:r>
                  <a:rPr lang="is-IS" b="1" dirty="0">
                    <a:solidFill>
                      <a:srgbClr val="3636E8"/>
                    </a:solidFill>
                  </a:rPr>
                  <a:t>per ogni cella i del nastro di NT</a:t>
                </a:r>
                <a:r>
                  <a:rPr lang="is-IS" dirty="0">
                    <a:solidFill>
                      <a:schemeClr val="tx1"/>
                    </a:solidFill>
                  </a:rPr>
                  <a:t>, ad esattamente una delle variabili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0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baseline="-25000" dirty="0">
                    <a:sym typeface="Symbol" charset="2"/>
                  </a:rPr>
                  <a:t>  </a:t>
                </a:r>
                <a:r>
                  <a:rPr lang="is-IS" dirty="0">
                    <a:solidFill>
                      <a:schemeClr val="tx1"/>
                    </a:solidFill>
                  </a:rPr>
                  <a:t>è assegnato il valore vero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ossia, </a:t>
                </a:r>
                <a:r>
                  <a:rPr lang="it-IT" b="1" dirty="0">
                    <a:solidFill>
                      <a:srgbClr val="3636E8"/>
                    </a:solidFill>
                  </a:rPr>
                  <a:t>E</a:t>
                </a:r>
                <a:r>
                  <a:rPr lang="it-IT" b="1" baseline="30000" dirty="0">
                    <a:solidFill>
                      <a:srgbClr val="3636E8"/>
                    </a:solidFill>
                  </a:rPr>
                  <a:t>t </a:t>
                </a:r>
                <a:r>
                  <a:rPr lang="it-IT" b="1" baseline="-25000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baseline="-25000" dirty="0">
                    <a:solidFill>
                      <a:srgbClr val="3636E8"/>
                    </a:solidFill>
                  </a:rPr>
                  <a:t>  </a:t>
                </a:r>
                <a:r>
                  <a:rPr lang="is-IS" b="1" dirty="0">
                    <a:solidFill>
                      <a:srgbClr val="3636E8"/>
                    </a:solidFill>
                  </a:rPr>
                  <a:t>assume il valore vero se e soltanto se, per ogni cella i del nastro di </a:t>
                </a:r>
                <a:r>
                  <a:rPr lang="it-IT" b="1" dirty="0">
                    <a:solidFill>
                      <a:srgbClr val="3636E8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  <m:r>
                      <a:rPr lang="it-IT" b="1" i="0" baseline="-25000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s-IS" b="1" dirty="0">
                    <a:solidFill>
                      <a:srgbClr val="3636E8"/>
                    </a:solidFill>
                  </a:rPr>
                  <a:t>,        </a:t>
                </a:r>
                <a:r>
                  <a:rPr lang="it-IT" b="1" dirty="0">
                    <a:solidFill>
                      <a:srgbClr val="3636E8"/>
                    </a:solidFill>
                  </a:rPr>
                  <a:t>al passo t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 la cella i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contiene un elemento (ed esattamente uno!) dell’insieme { 0,1, </a:t>
                </a:r>
                <a:r>
                  <a:rPr lang="it-IT" b="1" dirty="0">
                    <a:solidFill>
                      <a:srgbClr val="3636E8"/>
                    </a:solidFill>
                    <a:sym typeface="Symbol" charset="2"/>
                  </a:rPr>
                  <a:t> </a:t>
                </a:r>
                <a:r>
                  <a:rPr lang="it-IT" b="1" dirty="0">
                    <a:solidFill>
                      <a:srgbClr val="3636E8"/>
                    </a:solidFill>
                  </a:rPr>
                  <a:t>}</a:t>
                </a:r>
              </a:p>
              <a:p>
                <a:endParaRPr lang="is-IS" dirty="0">
                  <a:solidFill>
                    <a:schemeClr val="tx1"/>
                  </a:solidFill>
                </a:endParaRPr>
              </a:p>
              <a:p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 rotWithShape="0">
                <a:blip r:embed="rId2"/>
                <a:stretch>
                  <a:fillRect l="-430" t="-6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19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Ricapitolando</a:t>
            </a:r>
            <a:r>
              <a:rPr lang="is-IS" dirty="0">
                <a:solidFill>
                  <a:schemeClr val="tx1"/>
                </a:solidFill>
              </a:rPr>
              <a:t>…</a:t>
            </a:r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t-IT" sz="1600" dirty="0">
                    <a:solidFill>
                      <a:schemeClr val="tx1"/>
                    </a:solidFill>
                  </a:rPr>
                  <a:t>Siamo partiti da un generico problema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NP e dal linguaggio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{0,1}* contenente una codifica ragionevole delle istanze sì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1"/>
                    </a:solidFill>
                  </a:rPr>
                  <a:t>Abbiamo considerato una macchina di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Turing</a:t>
                </a:r>
                <a:r>
                  <a:rPr lang="it-IT" sz="1600" dirty="0">
                    <a:solidFill>
                      <a:schemeClr val="tx1"/>
                    </a:solidFill>
                  </a:rPr>
                  <a:t> non deterministica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che accetta, le parole x in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in tempo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600" dirty="0">
                    <a:solidFill>
                      <a:schemeClr val="tx1"/>
                    </a:solidFill>
                  </a:rPr>
                  <a:t>(|x|) – polinomiale in |x|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abbiamo osservato che l’affermazione “x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” è </a:t>
                </a:r>
                <a:r>
                  <a:rPr lang="it-IT" i="1" dirty="0">
                    <a:solidFill>
                      <a:schemeClr val="tx1"/>
                    </a:solidFill>
                  </a:rPr>
                  <a:t>logicamente equivalente </a:t>
                </a:r>
                <a:r>
                  <a:rPr lang="it-IT" dirty="0">
                    <a:solidFill>
                      <a:schemeClr val="tx1"/>
                    </a:solidFill>
                  </a:rPr>
                  <a:t>all’affermazione 		          														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  =	“x (e nient’altro che x) è scritto sul nastro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													e la testina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è posizionata sul primo carattere di x 									e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 è nel suo stato iniziale, 														e esiste una sequenza di al più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p</a:t>
                </a:r>
                <a:r>
                  <a:rPr lang="it-IT" b="1" dirty="0">
                    <a:solidFill>
                      <a:srgbClr val="D441C9"/>
                    </a:solidFill>
                  </a:rPr>
                  <a:t>(|x|) quintuple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che possono essere 				eseguite una di seguito all’altra e portano la macchina nello stato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D441C9"/>
                    </a:solidFill>
                  </a:rPr>
                  <a:t>A</a:t>
                </a:r>
                <a:r>
                  <a:rPr lang="it-IT" b="1" dirty="0">
                    <a:solidFill>
                      <a:srgbClr val="D441C9"/>
                    </a:solidFill>
                  </a:rPr>
                  <a:t>”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cioè</a:t>
                </a:r>
                <a:r>
                  <a:rPr lang="it-IT" b="1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 se e soltanto se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</a:t>
                </a:r>
                <a:r>
                  <a:rPr lang="it-IT" b="1" dirty="0">
                    <a:solidFill>
                      <a:schemeClr val="tx1"/>
                    </a:solidFill>
                  </a:rPr>
                  <a:t> è vera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Ci siamo proposti di </a:t>
                </a:r>
                <a:r>
                  <a:rPr lang="it-IT" b="1" dirty="0">
                    <a:solidFill>
                      <a:srgbClr val="3636E8"/>
                    </a:solidFill>
                  </a:rPr>
                  <a:t>descrivere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b="1" dirty="0">
                    <a:solidFill>
                      <a:srgbClr val="3636E8"/>
                    </a:solidFill>
                  </a:rPr>
                  <a:t>sotto forma di espressione booleana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b="1" dirty="0">
                    <a:solidFill>
                      <a:srgbClr val="3636E8"/>
                    </a:solidFill>
                  </a:rPr>
                  <a:t>che sia soddisfacibile se e soltanto se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b="1" dirty="0">
                    <a:solidFill>
                      <a:srgbClr val="3636E8"/>
                    </a:solidFill>
                  </a:rPr>
                  <a:t>è vera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poiché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deve descrivere una </a:t>
                </a:r>
                <a:r>
                  <a:rPr lang="it-IT" b="1" dirty="0">
                    <a:solidFill>
                      <a:srgbClr val="D441C9"/>
                    </a:solidFill>
                  </a:rPr>
                  <a:t>computazione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  <m:r>
                      <a:rPr lang="it-IT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che ha inizio con x scritto sul suo nastro</a:t>
                </a:r>
                <a:r>
                  <a:rPr lang="it-IT" dirty="0">
                    <a:solidFill>
                      <a:schemeClr val="tx1"/>
                    </a:solidFill>
                  </a:rPr>
                  <a:t>, ossia, </a:t>
                </a:r>
                <a:r>
                  <a:rPr lang="it-IT" u="sng" dirty="0">
                    <a:solidFill>
                      <a:schemeClr val="tx1"/>
                    </a:solidFill>
                  </a:rPr>
                  <a:t>una sequenza di </a:t>
                </a:r>
                <a:r>
                  <a:rPr lang="it-IT" i="1" u="sng" dirty="0">
                    <a:solidFill>
                      <a:schemeClr val="tx1"/>
                    </a:solidFill>
                  </a:rPr>
                  <a:t>stati globali</a:t>
                </a:r>
                <a:r>
                  <a:rPr lang="it-IT" u="sng" dirty="0">
                    <a:solidFill>
                      <a:schemeClr val="tx1"/>
                    </a:solidFill>
                  </a:rPr>
                  <a:t> tale che si passa da uno stato globale al successivo mediante l’esecuzione di una quintupla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abbiamo definito le variabili booleane che ci permettono di descrivere gli stati globali che compongono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</a:t>
                </a:r>
                <a:r>
                  <a:rPr lang="it-IT" dirty="0">
                    <a:solidFill>
                      <a:srgbClr val="00B050"/>
                    </a:solidFill>
                  </a:rPr>
                  <a:t>(e le condizioni per la loro consistenza!)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non ci resta che descrivere stati globali e computazione</a:t>
                </a:r>
                <a:r>
                  <a:rPr lang="is-IS" dirty="0">
                    <a:solidFill>
                      <a:schemeClr val="tx1"/>
                    </a:solidFill>
                  </a:rPr>
                  <a:t>…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>
                <a:blip r:embed="rId2"/>
                <a:stretch>
                  <a:fillRect l="-384" t="-644" r="-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02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091" y="341708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La struttura di 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Come abbiamo già detto, la dispensa 9 studia due questioni “strutturali” relative alla classe NP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la struttura dei problemi che popolano la classe NP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la struttura della classe NP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Sin qui, ci siamo occupati di studiare la struttura dei problemi che popolano NP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abbiamo trovato un modo alternativo per dimostrare che un problema è in NP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 questa lezione ci occupiamo della seconda questione: vogliamo capire se i problemi che popolano NP sono tutti uguali, per quel che riguarda la loro complessità, oppure ce ne sono alcuni più “difficili di” altri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qui, sono certa, starete scalpitando sulle vostre sedie</a:t>
                </a:r>
                <a:r>
                  <a:rPr lang="is-IS" dirty="0">
                    <a:solidFill>
                      <a:schemeClr val="tx1"/>
                    </a:solidFill>
                  </a:rPr>
                  <a:t>…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ma come tutti uguali?! – starete dicendo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perché P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NP, e quindi dentro NP ci sono, sicuramente, problemi trattabili computazionalmente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ma dentro NP ci sono anche problemi che in P non si riesce proprio a collocarceli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La domanda, ora, è: </a:t>
                </a:r>
                <a:r>
                  <a:rPr lang="it-IT" sz="1800" b="1" dirty="0">
                    <a:solidFill>
                      <a:srgbClr val="D441C9"/>
                    </a:solidFill>
                  </a:rPr>
                  <a:t>fra  i problemi in NP che </a:t>
                </a:r>
                <a:r>
                  <a:rPr lang="is-IS" sz="1800" b="1" dirty="0">
                    <a:solidFill>
                      <a:srgbClr val="D441C9"/>
                    </a:solidFill>
                  </a:rPr>
                  <a:t>non si riesce a collocare in P, ce ne sono alcuni più “difficili” di altri?</a:t>
                </a:r>
                <a:endParaRPr lang="it-IT" sz="1800" b="1" dirty="0">
                  <a:solidFill>
                    <a:srgbClr val="D441C9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  <a:blipFill rotWithShape="0">
                <a:blip r:embed="rId2"/>
                <a:stretch>
                  <a:fillRect l="-430" t="-1217" r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51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20278" y="195239"/>
            <a:ext cx="8911687" cy="803435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tx1"/>
                </a:solidFill>
              </a:rPr>
              <a:t>Rappresentare un generico stato globale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858096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Descriviamo, dunque, all’interno di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  <a:r>
                  <a:rPr lang="it-IT" dirty="0">
                    <a:solidFill>
                      <a:schemeClr val="tx1"/>
                    </a:solidFill>
                  </a:rPr>
                  <a:t> gli stati globali che compongono la computazione 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19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Ma lo abbiamo già fatto!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Le variabili che descrivono uno stato globale </a:t>
                </a:r>
                <a:r>
                  <a:rPr lang="it-IT" dirty="0" err="1">
                    <a:solidFill>
                      <a:schemeClr val="tx1"/>
                    </a:solidFill>
                  </a:rPr>
                  <a:t>SG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in cui si trova la macchina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passo t di una </a:t>
                </a:r>
                <a:r>
                  <a:rPr lang="it-IT" b="1" i="1" dirty="0">
                    <a:solidFill>
                      <a:srgbClr val="D441C9"/>
                    </a:solidFill>
                  </a:rPr>
                  <a:t>generica</a:t>
                </a:r>
                <a:r>
                  <a:rPr lang="it-IT" dirty="0">
                    <a:solidFill>
                      <a:srgbClr val="D441C9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computazione di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passi sono: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le variabili </a:t>
                </a:r>
                <a:r>
                  <a:rPr lang="it-IT" b="1" dirty="0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0</a:t>
                </a:r>
                <a:r>
                  <a:rPr lang="it-IT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, M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1</a:t>
                </a:r>
                <a:r>
                  <a:rPr lang="it-IT" b="1" dirty="0">
                    <a:solidFill>
                      <a:srgbClr val="3636E8"/>
                    </a:solidFill>
                  </a:rPr>
                  <a:t>, </a:t>
                </a:r>
                <a:r>
                  <a:rPr lang="is-IS" b="1" dirty="0">
                    <a:solidFill>
                      <a:srgbClr val="3636E8"/>
                    </a:solidFill>
                  </a:rPr>
                  <a:t>… 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k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per lo stato interno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le variabili </a:t>
                </a:r>
                <a:r>
                  <a:rPr lang="it-IT" b="1" dirty="0">
                    <a:solidFill>
                      <a:srgbClr val="3636E8"/>
                    </a:solidFill>
                  </a:rPr>
                  <a:t>R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1</a:t>
                </a:r>
                <a:r>
                  <a:rPr lang="it-IT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, R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2</a:t>
                </a:r>
                <a:r>
                  <a:rPr lang="it-IT" b="1" dirty="0">
                    <a:solidFill>
                      <a:srgbClr val="3636E8"/>
                    </a:solidFill>
                  </a:rPr>
                  <a:t>, </a:t>
                </a:r>
                <a:r>
                  <a:rPr lang="is-IS" b="1" dirty="0">
                    <a:solidFill>
                      <a:srgbClr val="3636E8"/>
                    </a:solidFill>
                  </a:rPr>
                  <a:t>… 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R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p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(|x|)</a:t>
                </a:r>
                <a:r>
                  <a:rPr lang="it-IT" b="1" dirty="0">
                    <a:solidFill>
                      <a:srgbClr val="3636E8"/>
                    </a:solidFill>
                  </a:rPr>
                  <a:t>   </a:t>
                </a:r>
                <a:r>
                  <a:rPr lang="it-IT" dirty="0">
                    <a:solidFill>
                      <a:schemeClr val="tx1"/>
                    </a:solidFill>
                  </a:rPr>
                  <a:t>per la posizione della testina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le variabili </a:t>
                </a:r>
                <a:r>
                  <a:rPr lang="it-IT" b="1" dirty="0">
                    <a:solidFill>
                      <a:srgbClr val="3636E8"/>
                    </a:solidFill>
                  </a:rPr>
                  <a:t>N</a:t>
                </a:r>
                <a:r>
                  <a:rPr lang="it-IT" sz="18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3636E8"/>
                    </a:solidFill>
                  </a:rPr>
                  <a:t>10</a:t>
                </a:r>
                <a:r>
                  <a:rPr lang="it-IT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, N</a:t>
                </a:r>
                <a:r>
                  <a:rPr lang="it-IT" sz="18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3636E8"/>
                    </a:solidFill>
                  </a:rPr>
                  <a:t>11</a:t>
                </a:r>
                <a:r>
                  <a:rPr lang="it-IT" b="1" dirty="0">
                    <a:solidFill>
                      <a:srgbClr val="3636E8"/>
                    </a:solidFill>
                  </a:rPr>
                  <a:t>, N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3636E8"/>
                    </a:solidFill>
                    <a:sym typeface="Symbol" charset="2"/>
                  </a:rPr>
                  <a:t></a:t>
                </a:r>
                <a:r>
                  <a:rPr lang="it-IT" b="1" dirty="0">
                    <a:solidFill>
                      <a:srgbClr val="3636E8"/>
                    </a:solidFill>
                  </a:rPr>
                  <a:t>, </a:t>
                </a:r>
                <a:r>
                  <a:rPr lang="is-IS" b="1" dirty="0">
                    <a:solidFill>
                      <a:srgbClr val="3636E8"/>
                    </a:solidFill>
                  </a:rPr>
                  <a:t>… 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p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(|x|)</a:t>
                </a:r>
                <a:r>
                  <a:rPr lang="it-IT" sz="2000" baseline="-25000" dirty="0">
                    <a:sym typeface="Symbol" charset="2"/>
                  </a:rPr>
                  <a:t> </a:t>
                </a:r>
                <a:r>
                  <a:rPr lang="it-IT" sz="2000" b="1" baseline="-25000" dirty="0">
                    <a:solidFill>
                      <a:srgbClr val="3636E8"/>
                    </a:solidFill>
                    <a:sym typeface="Symbol" charset="2"/>
                  </a:rPr>
                  <a:t>0</a:t>
                </a:r>
                <a:r>
                  <a:rPr lang="it-IT" sz="2000" b="1" dirty="0">
                    <a:solidFill>
                      <a:srgbClr val="3636E8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p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(|x|)</a:t>
                </a:r>
                <a:r>
                  <a:rPr lang="it-IT" sz="2000" b="1" baseline="-25000" dirty="0">
                    <a:sym typeface="Symbol" charset="2"/>
                  </a:rPr>
                  <a:t> </a:t>
                </a:r>
                <a:r>
                  <a:rPr lang="it-IT" sz="2000" b="1" baseline="-25000" dirty="0">
                    <a:solidFill>
                      <a:srgbClr val="3636E8"/>
                    </a:solidFill>
                    <a:sym typeface="Symbol" charset="2"/>
                  </a:rPr>
                  <a:t>1</a:t>
                </a:r>
                <a:r>
                  <a:rPr lang="it-IT" sz="2000" b="1" dirty="0">
                    <a:solidFill>
                      <a:srgbClr val="3636E8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p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(|x|)</a:t>
                </a:r>
                <a:r>
                  <a:rPr lang="it-IT" sz="2000" baseline="-25000" dirty="0">
                    <a:sym typeface="Symbol" charset="2"/>
                  </a:rPr>
                  <a:t> </a:t>
                </a:r>
                <a:r>
                  <a:rPr lang="it-IT" sz="2000" b="1" baseline="-25000" dirty="0">
                    <a:solidFill>
                      <a:srgbClr val="3636E8"/>
                    </a:solidFill>
                    <a:sym typeface="Symbol" charset="2"/>
                  </a:rPr>
                  <a:t></a:t>
                </a:r>
                <a:r>
                  <a:rPr lang="it-IT" sz="2000" b="1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che il contenuto delle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celle del nastro utilizzate durante la computazione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gli stati globali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passo t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sono completamente descritti da tutte e sole le assegnazioni di verità che soddisfano 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= E</a:t>
                </a:r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R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 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N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infatti, una assegnazione di verità che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 </a:t>
                </a:r>
                <a:r>
                  <a:rPr lang="it-IT" dirty="0">
                    <a:solidFill>
                      <a:schemeClr val="tx1"/>
                    </a:solidFill>
                  </a:rPr>
                  <a:t>specifica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l’unico stato interno in cui si trova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tempo t, l’unica cella del nastro sulla quale è posizionata 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tempo t, e l’unico simbolo in { 0,1, </a:t>
                </a:r>
                <a:r>
                  <a:rPr lang="it-IT" dirty="0">
                    <a:solidFill>
                      <a:schemeClr val="tx1"/>
                    </a:solidFill>
                    <a:sym typeface="Symbol" charset="2"/>
                  </a:rPr>
                  <a:t> </a:t>
                </a:r>
                <a:r>
                  <a:rPr lang="it-IT" dirty="0">
                    <a:solidFill>
                      <a:schemeClr val="tx1"/>
                    </a:solidFill>
                  </a:rPr>
                  <a:t>} contenuto in ciascuna cella del nastro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tempo t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viceversa, dato uno stato globale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900" dirty="0">
                    <a:solidFill>
                      <a:schemeClr val="tx1"/>
                    </a:solidFill>
                  </a:rPr>
                  <a:t> al tempo t, </a:t>
                </a:r>
                <a:r>
                  <a:rPr lang="it-IT" dirty="0">
                    <a:solidFill>
                      <a:schemeClr val="tx1"/>
                    </a:solidFill>
                  </a:rPr>
                  <a:t>è facile derivare da esso una assegnazione di verità che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858096"/>
                <a:ext cx="9922106" cy="5913407"/>
              </a:xfrm>
              <a:blipFill>
                <a:blip r:embed="rId2"/>
                <a:stretch>
                  <a:fillRect l="-384" t="-428" r="-512" b="-12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83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807222" cy="838540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configurazione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807222" cy="838540"/>
              </a:xfrm>
              <a:blipFill>
                <a:blip r:embed="rId2"/>
                <a:stretch>
                  <a:fillRect l="-1552" t="-2985" r="-1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Descriviamo, ora, una espressione che andrà a comporre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  <a:r>
                  <a:rPr lang="it-IT" dirty="0">
                    <a:solidFill>
                      <a:schemeClr val="tx1"/>
                    </a:solidFill>
                  </a:rPr>
                  <a:t> che permette di descrivere lo stato globale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1900" dirty="0">
                    <a:solidFill>
                      <a:schemeClr val="tx1"/>
                    </a:solidFill>
                  </a:rPr>
                  <a:t>, ossia, la prima parte di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sz="1900" dirty="0">
                    <a:solidFill>
                      <a:schemeClr val="tx1"/>
                    </a:solidFill>
                  </a:rPr>
                  <a:t>: 					</a:t>
                </a:r>
                <a:r>
                  <a:rPr lang="it-IT" sz="2000" b="1" dirty="0">
                    <a:solidFill>
                      <a:srgbClr val="D441C9"/>
                    </a:solidFill>
                  </a:rPr>
                  <a:t>“ x (e nient’altro che x) è scritto sul nastro di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e la testina di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è 				posizionata sul primo carattere di x e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 è nel suo stato iniziale ”</a:t>
                </a:r>
                <a:endParaRPr lang="it-IT" sz="1900" dirty="0">
                  <a:solidFill>
                    <a:schemeClr val="tx1"/>
                  </a:solidFill>
                </a:endParaRPr>
              </a:p>
              <a:p>
                <a:r>
                  <a:rPr lang="it-IT" b="1" dirty="0">
                    <a:solidFill>
                      <a:srgbClr val="D441C9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 è nel suo stato interno iniziale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Facile: è sufficiente imporre che ad  </a:t>
                </a:r>
                <a:r>
                  <a:rPr lang="it-IT" b="1" dirty="0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debba essere assegnato il valore vero</a:t>
                </a:r>
                <a:endParaRPr lang="it-IT" b="1" dirty="0">
                  <a:solidFill>
                    <a:srgbClr val="D441C9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IT" sz="24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 la testina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è posizionata sul primo carattere di x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Facile: è sufficiente imporre che ad  </a:t>
                </a:r>
                <a:r>
                  <a:rPr lang="it-IT" b="1" dirty="0">
                    <a:solidFill>
                      <a:srgbClr val="3636E8"/>
                    </a:solidFill>
                  </a:rPr>
                  <a:t>R</a:t>
                </a:r>
                <a:r>
                  <a:rPr lang="it-IT" sz="1800" b="1" baseline="30000" dirty="0">
                    <a:solidFill>
                      <a:srgbClr val="3636E8"/>
                    </a:solidFill>
                  </a:rPr>
                  <a:t>0</a:t>
                </a:r>
                <a:r>
                  <a:rPr lang="it-IT" sz="1800" b="1" baseline="-25000" dirty="0">
                    <a:solidFill>
                      <a:srgbClr val="3636E8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debba essere assegnato il valore vero</a:t>
                </a:r>
                <a:endParaRPr lang="it-IT" b="1" dirty="0">
                  <a:solidFill>
                    <a:srgbClr val="D441C9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IT" sz="24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x (e nient’altro che x) è scritto sul nastro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</a:p>
              <a:p>
                <a:pPr marL="742950" lvl="2" indent="-342900"/>
                <a:r>
                  <a:rPr lang="is-IS" sz="1600" dirty="0">
                    <a:solidFill>
                      <a:schemeClr val="tx1"/>
                    </a:solidFill>
                  </a:rPr>
                  <a:t>sia x = x1 x2 ... xn  (ovviamente, xi </a:t>
                </a:r>
                <a14:m>
                  <m:oMath xmlns:m="http://schemas.openxmlformats.org/officeDocument/2006/math">
                    <m:r>
                      <a:rPr lang="is-IS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{ 0,1, </a:t>
                </a:r>
                <a:r>
                  <a:rPr lang="it-IT" sz="1600" dirty="0">
                    <a:solidFill>
                      <a:schemeClr val="tx1"/>
                    </a:solidFill>
                    <a:sym typeface="Symbol" charset="2"/>
                  </a:rPr>
                  <a:t> </a:t>
                </a:r>
                <a:r>
                  <a:rPr lang="it-IT" sz="1600" dirty="0">
                    <a:solidFill>
                      <a:schemeClr val="tx1"/>
                    </a:solidFill>
                  </a:rPr>
                  <a:t>} per i = 1, </a:t>
                </a:r>
                <a:r>
                  <a:rPr lang="is-IS" sz="1600" dirty="0">
                    <a:solidFill>
                      <a:schemeClr val="tx1"/>
                    </a:solidFill>
                  </a:rPr>
                  <a:t>… , n)</a:t>
                </a:r>
                <a:endParaRPr lang="it-IT" sz="1600" b="1" dirty="0">
                  <a:solidFill>
                    <a:srgbClr val="D441C9"/>
                  </a:solidFill>
                </a:endParaRP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allora, </a:t>
                </a:r>
                <a:r>
                  <a:rPr lang="it-IT" dirty="0">
                    <a:solidFill>
                      <a:schemeClr val="tx1"/>
                    </a:solidFill>
                  </a:rPr>
                  <a:t>è sufficiente imporre che 																	per i = 1, </a:t>
                </a:r>
                <a:r>
                  <a:rPr lang="is-IS" dirty="0">
                    <a:solidFill>
                      <a:schemeClr val="tx1"/>
                    </a:solidFill>
                  </a:rPr>
                  <a:t>… , n,</a:t>
                </a:r>
                <a:r>
                  <a:rPr lang="it-IT" dirty="0">
                    <a:solidFill>
                      <a:schemeClr val="tx1"/>
                    </a:solidFill>
                  </a:rPr>
                  <a:t> ad </a:t>
                </a:r>
                <a:r>
                  <a:rPr lang="it-IT" b="1" dirty="0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 xi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debba essere assegnato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b="1" dirty="0">
                    <a:solidFill>
                      <a:srgbClr val="D441C9"/>
                    </a:solidFill>
                  </a:rPr>
                  <a:t> 							</a:t>
                </a:r>
                <a:r>
                  <a:rPr lang="it-IT" dirty="0">
                    <a:solidFill>
                      <a:schemeClr val="tx1"/>
                    </a:solidFill>
                  </a:rPr>
                  <a:t>per i = n+1, </a:t>
                </a:r>
                <a:r>
                  <a:rPr lang="is-IS" dirty="0">
                    <a:solidFill>
                      <a:schemeClr val="tx1"/>
                    </a:solidFill>
                  </a:rPr>
                  <a:t>… , p(n) ad  </a:t>
                </a:r>
                <a:r>
                  <a:rPr lang="it-IT" b="1" dirty="0">
                    <a:solidFill>
                      <a:srgbClr val="3636E8"/>
                    </a:solidFill>
                  </a:rPr>
                  <a:t>N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 </a:t>
                </a:r>
                <a:r>
                  <a:rPr lang="it-IT" sz="2000" b="1" baseline="-25000" dirty="0">
                    <a:solidFill>
                      <a:srgbClr val="3636E8"/>
                    </a:solidFill>
                    <a:sym typeface="Symbol" charset="2"/>
                  </a:rPr>
                  <a:t></a:t>
                </a:r>
                <a:r>
                  <a:rPr lang="it-IT" dirty="0">
                    <a:solidFill>
                      <a:schemeClr val="tx1"/>
                    </a:solidFill>
                  </a:rPr>
                  <a:t>  debba essere assegnato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>
                <a:blip r:embed="rId3"/>
                <a:stretch>
                  <a:fillRect l="-895" t="-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37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807222" cy="803435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configurazione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807222" cy="803435"/>
              </a:xfrm>
              <a:blipFill>
                <a:blip r:embed="rId2"/>
                <a:stretch>
                  <a:fillRect l="-1552" t="-3125" r="-1035" b="-31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Descriviamo, ora, una espressione che andrà a comporre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  <a:r>
                  <a:rPr lang="it-IT" dirty="0">
                    <a:solidFill>
                      <a:schemeClr val="tx1"/>
                    </a:solidFill>
                  </a:rPr>
                  <a:t> che permette di descrivere lo stato globale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1900" dirty="0">
                    <a:solidFill>
                      <a:schemeClr val="tx1"/>
                    </a:solidFill>
                  </a:rPr>
                  <a:t>, ossia, la prima parte di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sz="1900" dirty="0">
                    <a:solidFill>
                      <a:schemeClr val="tx1"/>
                    </a:solidFill>
                  </a:rPr>
                  <a:t>: 					</a:t>
                </a:r>
                <a:r>
                  <a:rPr lang="it-IT" sz="2000" b="1" dirty="0">
                    <a:solidFill>
                      <a:srgbClr val="D441C9"/>
                    </a:solidFill>
                  </a:rPr>
                  <a:t>“ x (e nient’altro che x) è scritto sul nastro di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e la testina di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è 				posizionata sul primo carattere di x e NT</a:t>
                </a:r>
                <a14:m>
                  <m:oMath xmlns:m="http://schemas.openxmlformats.org/officeDocument/2006/math">
                    <m:r>
                      <a:rPr lang="el-GR" sz="24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D441C9"/>
                    </a:solidFill>
                  </a:rPr>
                  <a:t>  è nel suo stato iniziale ”</a:t>
                </a:r>
                <a:endParaRPr lang="it-IT" sz="19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Quindi, lo stato globale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è completamente descritto da una assegnazione di verità che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								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= 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    		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R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																					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 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 x1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2 x2</a:t>
                </a:r>
                <a:r>
                  <a:rPr lang="it-IT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 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xn</a:t>
                </a:r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n+1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-25000" dirty="0">
                    <a:solidFill>
                      <a:srgbClr val="FF0000"/>
                    </a:solidFill>
                    <a:sym typeface="Symbol" charset="2"/>
                  </a:rPr>
                  <a:t></a:t>
                </a:r>
                <a:r>
                  <a:rPr lang="is-IS" b="1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n+2 </a:t>
                </a:r>
                <a:r>
                  <a:rPr lang="it-IT" sz="2000" b="1" baseline="-25000" dirty="0">
                    <a:solidFill>
                      <a:srgbClr val="FF0000"/>
                    </a:solidFill>
                    <a:sym typeface="Symbol" charset="2"/>
                  </a:rPr>
                  <a:t></a:t>
                </a:r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p(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n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) </a:t>
                </a:r>
                <a:r>
                  <a:rPr lang="it-IT" sz="2000" b="1" baseline="-25000" dirty="0">
                    <a:solidFill>
                      <a:srgbClr val="FF0000"/>
                    </a:solidFill>
                    <a:sym typeface="Symbol" charset="2"/>
                  </a:rPr>
                  <a:t></a:t>
                </a:r>
                <a:endParaRPr lang="it-IT" sz="2000" b="1" dirty="0">
                  <a:solidFill>
                    <a:srgbClr val="FF0000"/>
                  </a:solidFill>
                </a:endParaRPr>
              </a:p>
              <a:p>
                <a:pPr lvl="4"/>
                <a:endParaRPr lang="it-IT" sz="800" b="1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it-IT" b="1" dirty="0">
                    <a:solidFill>
                      <a:srgbClr val="00B050"/>
                    </a:solidFill>
                  </a:rPr>
                  <a:t>esempio: se x = 1001, 																																				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00B050"/>
                    </a:solidFill>
                  </a:rPr>
                  <a:t> = M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>
                    <a:solidFill>
                      <a:srgbClr val="00B050"/>
                    </a:solidFill>
                  </a:rPr>
                  <a:t>R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1 1</a:t>
                </a:r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2 0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3 0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4 1</a:t>
                </a:r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5 </a:t>
                </a:r>
                <a:r>
                  <a:rPr lang="it-IT" b="1" baseline="-25000" dirty="0">
                    <a:solidFill>
                      <a:srgbClr val="00B050"/>
                    </a:solidFill>
                    <a:sym typeface="Symbol" charset="2"/>
                  </a:rPr>
                  <a:t></a:t>
                </a:r>
                <a:r>
                  <a:rPr lang="it-IT" b="1" dirty="0">
                    <a:solidFill>
                      <a:srgbClr val="00B050"/>
                    </a:solidFill>
                  </a:rPr>
                  <a:t> </a:t>
                </a:r>
                <a:r>
                  <a:rPr lang="is-IS" b="1" dirty="0">
                    <a:solidFill>
                      <a:srgbClr val="00B05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r>
                  <a:rPr lang="it-IT" b="1" dirty="0" err="1">
                    <a:solidFill>
                      <a:srgbClr val="00B050"/>
                    </a:solidFill>
                  </a:rPr>
                  <a:t>N</a:t>
                </a:r>
                <a:r>
                  <a:rPr lang="it-IT" b="1" baseline="30000" dirty="0">
                    <a:solidFill>
                      <a:srgbClr val="00B050"/>
                    </a:solidFill>
                  </a:rPr>
                  <a:t> 0 </a:t>
                </a:r>
                <a:r>
                  <a:rPr lang="it-IT" b="1" baseline="-25000" dirty="0" err="1">
                    <a:solidFill>
                      <a:srgbClr val="00B050"/>
                    </a:solidFill>
                  </a:rPr>
                  <a:t>p</a:t>
                </a:r>
                <a:r>
                  <a:rPr lang="it-IT" b="1" baseline="-25000" dirty="0">
                    <a:solidFill>
                      <a:srgbClr val="00B050"/>
                    </a:solidFill>
                  </a:rPr>
                  <a:t>(4) </a:t>
                </a:r>
                <a:r>
                  <a:rPr lang="it-IT" b="1" baseline="-25000" dirty="0">
                    <a:solidFill>
                      <a:srgbClr val="00B050"/>
                    </a:solidFill>
                    <a:sym typeface="Symbol" charset="2"/>
                  </a:rPr>
                  <a:t></a:t>
                </a:r>
                <a:r>
                  <a:rPr lang="is-IS" b="1" dirty="0">
                    <a:solidFill>
                      <a:srgbClr val="00B050"/>
                    </a:solidFill>
                  </a:rPr>
                  <a:t> </a:t>
                </a:r>
                <a:endParaRPr lang="it-IT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>
                <a:blip r:embed="rId3"/>
                <a:stretch>
                  <a:fillRect l="-384" t="-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82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  <a:blipFill rotWithShape="0">
                <a:blip r:embed="rId2"/>
                <a:stretch>
                  <a:fillRect l="-1940" t="-4545"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questo punto, sappiamo come rappresentare uno stato globale generico e lo stato globale iniziale </a:t>
                </a:r>
                <a:r>
                  <a:rPr lang="it-IT" b="1" dirty="0">
                    <a:solidFill>
                      <a:srgbClr val="FF0000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(x)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mediante una assegnazione di verità alle variabili in M,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dobbiamo rappresentare allo stesso modo le computazioni </a:t>
                </a:r>
                <a:r>
                  <a:rPr lang="it-IT" b="1" dirty="0">
                    <a:solidFill>
                      <a:srgbClr val="FF0000"/>
                    </a:solidFill>
                  </a:rPr>
                  <a:t>della macchina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che accettano in al più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passi</a:t>
                </a:r>
              </a:p>
              <a:p>
                <a:pPr lvl="5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u="sng" dirty="0">
                    <a:solidFill>
                      <a:schemeClr val="tx1"/>
                    </a:solidFill>
                  </a:rPr>
                  <a:t>Ossia</a:t>
                </a:r>
                <a:r>
                  <a:rPr lang="it-IT" dirty="0">
                    <a:solidFill>
                      <a:schemeClr val="tx1"/>
                    </a:solidFill>
                  </a:rPr>
                  <a:t>: </a:t>
                </a:r>
                <a:r>
                  <a:rPr lang="it-IT" b="1" dirty="0">
                    <a:solidFill>
                      <a:srgbClr val="D441C9"/>
                    </a:solidFill>
                  </a:rPr>
                  <a:t>esiste una sequenza di al più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p</a:t>
                </a:r>
                <a:r>
                  <a:rPr lang="it-IT" b="1" dirty="0">
                    <a:solidFill>
                      <a:srgbClr val="D441C9"/>
                    </a:solidFill>
                  </a:rPr>
                  <a:t>(|x|) quintuple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che possono essere 					eseguite una di seguito all’altra e portano la macchina nello stato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D441C9"/>
                    </a:solidFill>
                  </a:rPr>
                  <a:t>A</a:t>
                </a:r>
                <a:endParaRPr lang="it-IT" baseline="-25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Possiamo allora dire che </a:t>
                </a:r>
                <a:r>
                  <a:rPr lang="it-IT" b="1" dirty="0">
                    <a:solidFill>
                      <a:srgbClr val="3636E8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(x)</a:t>
                </a:r>
                <a:r>
                  <a:rPr lang="it-IT" sz="1900" b="1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è una computazione accettante in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p</a:t>
                </a:r>
                <a:r>
                  <a:rPr lang="it-IT" b="1" dirty="0">
                    <a:solidFill>
                      <a:srgbClr val="3636E8"/>
                    </a:solidFill>
                  </a:rPr>
                  <a:t>(|x|) passi </a:t>
                </a:r>
                <a:r>
                  <a:rPr lang="it-IT" dirty="0">
                    <a:solidFill>
                      <a:schemeClr val="tx1"/>
                    </a:solidFill>
                  </a:rPr>
                  <a:t>se: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al passo 0,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esegue una quintupla e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al passo 1,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oppure esegue una quintupla e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al passo 2,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sz="1800" dirty="0">
                    <a:solidFill>
                      <a:schemeClr val="tx1"/>
                    </a:solidFill>
                  </a:rPr>
                  <a:t>oppure esegue una quintupla e</a:t>
                </a:r>
              </a:p>
              <a:p>
                <a:pPr lvl="1"/>
                <a:r>
                  <a:rPr lang="is-IS" sz="1800" dirty="0">
                    <a:solidFill>
                      <a:schemeClr val="tx1"/>
                    </a:solidFill>
                  </a:rPr>
                  <a:t>…</a:t>
                </a:r>
                <a:r>
                  <a:rPr lang="it-IT" sz="1800" dirty="0">
                    <a:solidFill>
                      <a:schemeClr val="tx1"/>
                    </a:solidFill>
                  </a:rPr>
                  <a:t> 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al passo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800" dirty="0">
                    <a:solidFill>
                      <a:schemeClr val="tx1"/>
                    </a:solidFill>
                  </a:rPr>
                  <a:t>(|x|) - 1,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dirty="0">
                    <a:solidFill>
                      <a:schemeClr val="tx1"/>
                    </a:solidFill>
                  </a:rPr>
                  <a:t> oppure esegue una quintupla e</a:t>
                </a:r>
              </a:p>
              <a:p>
                <a:pPr lvl="1"/>
                <a:r>
                  <a:rPr lang="it-IT" sz="1800" dirty="0">
                    <a:solidFill>
                      <a:schemeClr val="tx1"/>
                    </a:solidFill>
                  </a:rPr>
                  <a:t>al passo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p</a:t>
                </a:r>
                <a:r>
                  <a:rPr lang="it-IT" sz="1800" dirty="0">
                    <a:solidFill>
                      <a:schemeClr val="tx1"/>
                    </a:solidFill>
                  </a:rPr>
                  <a:t>(|x|),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sz="18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>
                <a:blip r:embed="rId3"/>
                <a:stretch>
                  <a:fillRect l="-384" t="-429" r="-5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89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  <a:blipFill rotWithShape="0">
                <a:blip r:embed="rId2"/>
                <a:stretch>
                  <a:fillRect l="-1940" t="-4545"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Dobbiamo mostrare come esprimere</a:t>
                </a:r>
              </a:p>
              <a:p>
                <a:pPr lvl="1"/>
                <a:r>
                  <a:rPr lang="it-IT" sz="1800" b="1" dirty="0">
                    <a:solidFill>
                      <a:srgbClr val="D441C9"/>
                    </a:solidFill>
                  </a:rPr>
                  <a:t>al passo t,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800" b="1" dirty="0">
                    <a:solidFill>
                      <a:srgbClr val="D441C9"/>
                    </a:solidFill>
                  </a:rPr>
                  <a:t> è nello stato </a:t>
                </a:r>
                <a:r>
                  <a:rPr lang="it-IT" sz="1800" b="1" dirty="0" err="1">
                    <a:solidFill>
                      <a:srgbClr val="D441C9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D441C9"/>
                    </a:solidFill>
                  </a:rPr>
                  <a:t>A</a:t>
                </a:r>
                <a:r>
                  <a:rPr lang="it-IT" sz="1800" b="1" baseline="-25000" dirty="0">
                    <a:solidFill>
                      <a:srgbClr val="D441C9"/>
                    </a:solidFill>
                  </a:rPr>
                  <a:t> </a:t>
                </a:r>
                <a:r>
                  <a:rPr lang="it-IT" sz="1800" b="1" dirty="0">
                    <a:solidFill>
                      <a:srgbClr val="D441C9"/>
                    </a:solidFill>
                  </a:rPr>
                  <a:t>oppure esegue una quintupla </a:t>
                </a:r>
                <a:r>
                  <a:rPr lang="it-IT" b="1" dirty="0">
                    <a:solidFill>
                      <a:srgbClr val="3636E8"/>
                    </a:solidFill>
                  </a:rPr>
                  <a:t> </a:t>
                </a:r>
              </a:p>
              <a:p>
                <a:pPr lvl="3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Sia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 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m ⟩ una quintupla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con m = -1 se la testina si muove a sinistra, m = 0 se rimane ferma, m = +1 se si muove a destra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L’affermazione ”la quintupla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m ⟩  è eseguita al passo t </a:t>
                </a:r>
                <a:r>
                  <a:rPr lang="it-IT" b="1" dirty="0">
                    <a:solidFill>
                      <a:srgbClr val="D441C9"/>
                    </a:solidFill>
                  </a:rPr>
                  <a:t>mentre la testina è posizionata sulla cella u</a:t>
                </a:r>
                <a:r>
                  <a:rPr lang="it-IT" dirty="0">
                    <a:solidFill>
                      <a:schemeClr val="tx1"/>
                    </a:solidFill>
                  </a:rPr>
                  <a:t>” è equivalente all’espressione 									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b="1" dirty="0">
                    <a:solidFill>
                      <a:srgbClr val="D441C9"/>
                    </a:solidFill>
                  </a:rPr>
                  <a:t>(u, ⟨ q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i1</a:t>
                </a:r>
                <a:r>
                  <a:rPr lang="it-IT" b="1" dirty="0">
                    <a:solidFill>
                      <a:srgbClr val="D441C9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i2</a:t>
                </a:r>
                <a:r>
                  <a:rPr lang="it-IT" b="1" dirty="0">
                    <a:solidFill>
                      <a:srgbClr val="D441C9"/>
                    </a:solidFill>
                  </a:rPr>
                  <a:t>, m ⟩ ) = M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i1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N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 s1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N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 s2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M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i2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u+m</a:t>
                </a:r>
              </a:p>
              <a:p>
                <a:pPr lvl="8"/>
                <a:endParaRPr lang="it-IT" baseline="-25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ossia: “al passo t la macchina è nello stato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la testina è posizionata sulla cella u e legge il simbolo s1, e al passo t+1 la macchina è nello stato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nella cella u è stato scritto s2 e la testina è stata spostata sulla cella u + m”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L’espressione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(u,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m ⟩ ) significa: ”al passo t, la testina è posizionata sulla cella u e viene eseguita la quintupla 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m ⟩“</a:t>
                </a:r>
              </a:p>
              <a:p>
                <a:r>
                  <a:rPr lang="it-IT" i="1" dirty="0">
                    <a:solidFill>
                      <a:schemeClr val="tx1"/>
                    </a:solidFill>
                  </a:rPr>
                  <a:t>ma, al passo t, la testina potrebbe essere posizionata su qualunque cella</a:t>
                </a:r>
                <a:r>
                  <a:rPr lang="is-IS" i="1" dirty="0">
                    <a:solidFill>
                      <a:schemeClr val="tx1"/>
                    </a:solidFill>
                  </a:rPr>
                  <a:t>…</a:t>
                </a:r>
                <a:endParaRPr lang="it-IT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  <a:blipFill>
                <a:blip r:embed="rId3"/>
                <a:stretch>
                  <a:fillRect l="-373" t="-429" r="-9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579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  <a:blipFill rotWithShape="0">
                <a:blip r:embed="rId2"/>
                <a:stretch>
                  <a:fillRect l="-1940" t="-4545"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L’affermazione ”la quintupla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m ⟩  è eseguita al passo t </a:t>
                </a:r>
                <a:r>
                  <a:rPr lang="it-IT" b="1" dirty="0">
                    <a:solidFill>
                      <a:srgbClr val="D441C9"/>
                    </a:solidFill>
                  </a:rPr>
                  <a:t>mentre la testina è posizionata sulla cella u</a:t>
                </a:r>
                <a:r>
                  <a:rPr lang="it-IT" dirty="0">
                    <a:solidFill>
                      <a:schemeClr val="tx1"/>
                    </a:solidFill>
                  </a:rPr>
                  <a:t>” è equivalente all’espressione 																														</a:t>
                </a:r>
                <a:r>
                  <a:rPr lang="it-IT" b="1" dirty="0">
                    <a:solidFill>
                      <a:srgbClr val="D441C9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b="1" dirty="0">
                    <a:solidFill>
                      <a:srgbClr val="D441C9"/>
                    </a:solidFill>
                  </a:rPr>
                  <a:t>(u, ⟨ q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i1</a:t>
                </a:r>
                <a:r>
                  <a:rPr lang="it-IT" b="1" dirty="0">
                    <a:solidFill>
                      <a:srgbClr val="D441C9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i2</a:t>
                </a:r>
                <a:r>
                  <a:rPr lang="it-IT" b="1" dirty="0">
                    <a:solidFill>
                      <a:srgbClr val="D441C9"/>
                    </a:solidFill>
                  </a:rPr>
                  <a:t>, m ⟩ ) = M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i1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N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 s1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N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 s2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M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i2</a:t>
                </a:r>
                <a:r>
                  <a:rPr lang="it-IT" b="1" dirty="0">
                    <a:solidFill>
                      <a:srgbClr val="D441C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R</a:t>
                </a:r>
                <a:r>
                  <a:rPr lang="it-IT" sz="2000" b="1" baseline="30000" dirty="0">
                    <a:solidFill>
                      <a:srgbClr val="D441C9"/>
                    </a:solidFill>
                  </a:rPr>
                  <a:t>t+1</a:t>
                </a:r>
                <a:r>
                  <a:rPr lang="it-IT" sz="2000" b="1" baseline="-25000" dirty="0">
                    <a:solidFill>
                      <a:srgbClr val="D441C9"/>
                    </a:solidFill>
                  </a:rPr>
                  <a:t>u+m</a:t>
                </a:r>
              </a:p>
              <a:p>
                <a:pPr lvl="8"/>
                <a:endParaRPr lang="it-IT" baseline="-25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L’espressione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𝒢</m:t>
                    </m:r>
                  </m:oMath>
                </a14:m>
                <a:r>
                  <a:rPr lang="it-IT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(u,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 ⟩ ) significa: ”al passo t, la testina è posizionata sulla cella u e viene eseguita la quintupla 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s1, s2,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m ⟩“, </a:t>
                </a:r>
                <a:r>
                  <a:rPr lang="it-IT" i="1" dirty="0">
                    <a:solidFill>
                      <a:schemeClr val="tx1"/>
                    </a:solidFill>
                  </a:rPr>
                  <a:t>ma, al passo t, la testina potrebbe essere posizionata su qualunque cella</a:t>
                </a:r>
                <a:r>
                  <a:rPr lang="is-IS" i="1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Allora, per esprimere che </a:t>
                </a:r>
                <a:r>
                  <a:rPr lang="it-IT" b="1" dirty="0">
                    <a:solidFill>
                      <a:srgbClr val="3636E8"/>
                    </a:solidFill>
                  </a:rPr>
                  <a:t>”su qualunque cella sia posizionata la testina, la quintupla     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 è eseguita al passo t” </a:t>
                </a:r>
                <a:r>
                  <a:rPr lang="it-IT" dirty="0">
                    <a:solidFill>
                      <a:schemeClr val="tx1"/>
                    </a:solidFill>
                  </a:rPr>
                  <a:t>scriviamo l’espressione 																					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(1,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(2,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… 									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0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p</a:t>
                </a:r>
                <a:r>
                  <a:rPr lang="it-IT" b="1" dirty="0">
                    <a:solidFill>
                      <a:srgbClr val="3636E8"/>
                    </a:solidFill>
                  </a:rPr>
                  <a:t>(|x|),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 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che significa “al passo t la macchina è nello stato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la testina è posizionata su una </a:t>
                </a:r>
                <a:r>
                  <a:rPr lang="it-IT" i="1" dirty="0">
                    <a:solidFill>
                      <a:schemeClr val="tx1"/>
                    </a:solidFill>
                  </a:rPr>
                  <a:t>qualsiasi</a:t>
                </a:r>
                <a:r>
                  <a:rPr lang="it-IT" dirty="0">
                    <a:solidFill>
                      <a:schemeClr val="tx1"/>
                    </a:solidFill>
                  </a:rPr>
                  <a:t> cella u (con 1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p(|x|) ) e legge il simbolo s1, e al passo t+1 la macchina è nello stato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nella cella u è stato scritto s2 e la testina è stata spostata sulla cella     u + m”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  <a:blipFill>
                <a:blip r:embed="rId3"/>
                <a:stretch>
                  <a:fillRect l="-373" t="-644" r="-3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31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  <a:blipFill rotWithShape="0">
                <a:blip r:embed="rId2"/>
                <a:stretch>
                  <a:fillRect l="-1940" t="-4545"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</p:spPr>
            <p:txBody>
              <a:bodyPr>
                <a:normAutofit/>
              </a:bodyPr>
              <a:lstStyle/>
              <a:p>
                <a:r>
                  <a:rPr lang="is-IS" dirty="0">
                    <a:solidFill>
                      <a:schemeClr val="tx1"/>
                    </a:solidFill>
                  </a:rPr>
                  <a:t>Per esprimere che </a:t>
                </a:r>
                <a:r>
                  <a:rPr lang="it-IT" dirty="0">
                    <a:solidFill>
                      <a:schemeClr val="tx1"/>
                    </a:solidFill>
                  </a:rPr>
                  <a:t>”</a:t>
                </a:r>
                <a:r>
                  <a:rPr lang="it-IT" b="1" dirty="0">
                    <a:solidFill>
                      <a:srgbClr val="3636E8"/>
                    </a:solidFill>
                  </a:rPr>
                  <a:t>su qualunque cella sia posizionata la testina, la quintupla                 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 è eseguita al passo t</a:t>
                </a:r>
                <a:r>
                  <a:rPr lang="it-IT" dirty="0">
                    <a:solidFill>
                      <a:schemeClr val="tx1"/>
                    </a:solidFill>
                  </a:rPr>
                  <a:t>” scriviamo l’espressione 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(1,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(2,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s2,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i2</a:t>
                </a:r>
                <a:r>
                  <a:rPr lang="it-IT" b="1" dirty="0">
                    <a:solidFill>
                      <a:srgbClr val="3636E8"/>
                    </a:solidFill>
                  </a:rPr>
                  <a:t>, m ⟩ 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… 									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3636E8"/>
                    </a:solidFill>
                  </a:rPr>
                  <a:t>t</a:t>
                </a:r>
                <a:r>
                  <a:rPr lang="it-IT" b="1" dirty="0">
                    <a:solidFill>
                      <a:srgbClr val="3636E8"/>
                    </a:solidFill>
                  </a:rPr>
                  <a:t>(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p</a:t>
                </a:r>
                <a:r>
                  <a:rPr lang="it-IT" b="1" dirty="0">
                    <a:solidFill>
                      <a:srgbClr val="3636E8"/>
                    </a:solidFill>
                  </a:rPr>
                  <a:t>(|x|), ⟨ q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i1</a:t>
                </a:r>
                <a:r>
                  <a:rPr lang="it-IT" b="1" dirty="0">
                    <a:solidFill>
                      <a:srgbClr val="3636E8"/>
                    </a:solidFill>
                  </a:rPr>
                  <a:t>, s1, s2</a:t>
                </a:r>
                <a:r>
                  <a:rPr lang="it-IT" b="1">
                    <a:solidFill>
                      <a:srgbClr val="3636E8"/>
                    </a:solidFill>
                  </a:rPr>
                  <a:t>, q</a:t>
                </a:r>
                <a:r>
                  <a:rPr lang="it-IT" sz="2000" b="1" baseline="-25000">
                    <a:solidFill>
                      <a:srgbClr val="3636E8"/>
                    </a:solidFill>
                  </a:rPr>
                  <a:t>i2</a:t>
                </a:r>
                <a:r>
                  <a:rPr lang="it-IT" b="1">
                    <a:solidFill>
                      <a:srgbClr val="3636E8"/>
                    </a:solidFill>
                  </a:rPr>
                  <a:t>, </a:t>
                </a:r>
                <a:r>
                  <a:rPr lang="it-IT" b="1" dirty="0">
                    <a:solidFill>
                      <a:srgbClr val="3636E8"/>
                    </a:solidFill>
                  </a:rPr>
                  <a:t>m ⟩ )  </a:t>
                </a:r>
              </a:p>
              <a:p>
                <a:pPr lvl="8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Se l’insieme delle quintuple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													{⟨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11</a:t>
                </a:r>
                <a:r>
                  <a:rPr lang="it-IT" dirty="0">
                    <a:solidFill>
                      <a:schemeClr val="tx1"/>
                    </a:solidFill>
                  </a:rPr>
                  <a:t>, s11, s12,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12</a:t>
                </a:r>
                <a:r>
                  <a:rPr lang="it-IT" dirty="0">
                    <a:solidFill>
                      <a:schemeClr val="tx1"/>
                    </a:solidFill>
                  </a:rPr>
                  <a:t>, m1 ⟩ , 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21</a:t>
                </a:r>
                <a:r>
                  <a:rPr lang="it-IT" dirty="0">
                    <a:solidFill>
                      <a:schemeClr val="tx1"/>
                    </a:solidFill>
                  </a:rPr>
                  <a:t>, s21, s22,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22</a:t>
                </a:r>
                <a:r>
                  <a:rPr lang="it-IT" dirty="0">
                    <a:solidFill>
                      <a:schemeClr val="tx1"/>
                    </a:solidFill>
                  </a:rPr>
                  <a:t>, m2 ⟩ , </a:t>
                </a:r>
                <a:r>
                  <a:rPr lang="is-IS" dirty="0">
                    <a:solidFill>
                      <a:schemeClr val="tx1"/>
                    </a:solidFill>
                  </a:rPr>
                  <a:t>… , </a:t>
                </a:r>
                <a:r>
                  <a:rPr lang="it-IT" dirty="0">
                    <a:solidFill>
                      <a:schemeClr val="tx1"/>
                    </a:solidFill>
                  </a:rPr>
                  <a:t>⟨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h1</a:t>
                </a:r>
                <a:r>
                  <a:rPr lang="it-IT" dirty="0">
                    <a:solidFill>
                      <a:schemeClr val="tx1"/>
                    </a:solidFill>
                  </a:rPr>
                  <a:t>, sh1, sh2,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h2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mh</a:t>
                </a:r>
                <a:r>
                  <a:rPr lang="it-IT" dirty="0">
                    <a:solidFill>
                      <a:schemeClr val="tx1"/>
                    </a:solidFill>
                  </a:rPr>
                  <a:t> ⟩ } 	 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 </a:t>
                </a:r>
                <a:r>
                  <a:rPr lang="is-IS" dirty="0">
                    <a:solidFill>
                      <a:schemeClr val="tx1"/>
                    </a:solidFill>
                  </a:rPr>
                  <a:t>per esprimere l’affermazione 																																			</a:t>
                </a:r>
                <a:r>
                  <a:rPr lang="it-IT" dirty="0">
                    <a:solidFill>
                      <a:schemeClr val="tx1"/>
                    </a:solidFill>
                  </a:rPr>
                  <a:t>” </a:t>
                </a:r>
                <a:r>
                  <a:rPr lang="it-IT" b="1" dirty="0">
                    <a:solidFill>
                      <a:srgbClr val="FF0000"/>
                    </a:solidFill>
                  </a:rPr>
                  <a:t>al passo t viene eseguita una quintupla di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” 																											     scriviamo l’espressione 																																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 = 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 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11</a:t>
                </a:r>
                <a:r>
                  <a:rPr lang="it-IT" b="1" dirty="0">
                    <a:solidFill>
                      <a:srgbClr val="FF0000"/>
                    </a:solidFill>
                  </a:rPr>
                  <a:t>, s11, s12,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12</a:t>
                </a:r>
                <a:r>
                  <a:rPr lang="it-IT" b="1" dirty="0">
                    <a:solidFill>
                      <a:srgbClr val="FF0000"/>
                    </a:solidFill>
                  </a:rPr>
                  <a:t>, m1 ⟩ )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21</a:t>
                </a:r>
                <a:r>
                  <a:rPr lang="it-IT" b="1" dirty="0">
                    <a:solidFill>
                      <a:srgbClr val="FF0000"/>
                    </a:solidFill>
                  </a:rPr>
                  <a:t>, s21, s22,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22</a:t>
                </a:r>
                <a:r>
                  <a:rPr lang="it-IT" b="1" dirty="0">
                    <a:solidFill>
                      <a:srgbClr val="FF0000"/>
                    </a:solidFill>
                  </a:rPr>
                  <a:t>, m2 ⟩ )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 </a:t>
                </a:r>
                <a:r>
                  <a:rPr lang="is-IS" b="1" dirty="0">
                    <a:solidFill>
                      <a:srgbClr val="FF0000"/>
                    </a:solidFill>
                  </a:rPr>
                  <a:t>… 									...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h1</a:t>
                </a:r>
                <a:r>
                  <a:rPr lang="it-IT" b="1" dirty="0">
                    <a:solidFill>
                      <a:srgbClr val="FF0000"/>
                    </a:solidFill>
                  </a:rPr>
                  <a:t>, sh1, sh2,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h2</a:t>
                </a:r>
                <a:r>
                  <a:rPr lang="it-IT" b="1" dirty="0">
                    <a:solidFill>
                      <a:srgbClr val="FF0000"/>
                    </a:solidFill>
                  </a:rPr>
                  <a:t>,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mh</a:t>
                </a:r>
                <a:r>
                  <a:rPr lang="it-IT" b="1" dirty="0">
                    <a:solidFill>
                      <a:srgbClr val="FF0000"/>
                    </a:solidFill>
                  </a:rPr>
                  <a:t> ⟩ ) 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  <a:blipFill>
                <a:blip r:embed="rId3"/>
                <a:stretch>
                  <a:fillRect l="-373" t="-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7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Rappresentare 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4000" dirty="0">
                    <a:solidFill>
                      <a:schemeClr val="tx1"/>
                    </a:solidFill>
                  </a:rPr>
                  <a:t> 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32635" y="207596"/>
                <a:ext cx="9423045" cy="803435"/>
              </a:xfrm>
              <a:blipFill rotWithShape="0">
                <a:blip r:embed="rId2"/>
                <a:stretch>
                  <a:fillRect l="-1940" t="-4545"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</p:spPr>
            <p:txBody>
              <a:bodyPr>
                <a:normAutofit/>
              </a:bodyPr>
              <a:lstStyle/>
              <a:p>
                <a:r>
                  <a:rPr lang="is-IS" dirty="0">
                    <a:solidFill>
                      <a:schemeClr val="tx1"/>
                    </a:solidFill>
                  </a:rPr>
                  <a:t>Per esprimere l’affermazione 																</a:t>
                </a:r>
                <a:r>
                  <a:rPr lang="it-IT" dirty="0">
                    <a:solidFill>
                      <a:schemeClr val="tx1"/>
                    </a:solidFill>
                  </a:rPr>
                  <a:t>”</a:t>
                </a:r>
                <a:r>
                  <a:rPr lang="it-IT" b="1" dirty="0">
                    <a:solidFill>
                      <a:srgbClr val="FF0000"/>
                    </a:solidFill>
                  </a:rPr>
                  <a:t>al passo t viene eseguita una quintupla di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” 						      scriviamo l’espressione 																																						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 = 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 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11</a:t>
                </a:r>
                <a:r>
                  <a:rPr lang="it-IT" b="1" dirty="0">
                    <a:solidFill>
                      <a:srgbClr val="FF0000"/>
                    </a:solidFill>
                  </a:rPr>
                  <a:t>, s11, s12,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12</a:t>
                </a:r>
                <a:r>
                  <a:rPr lang="it-IT" b="1" dirty="0">
                    <a:solidFill>
                      <a:srgbClr val="FF0000"/>
                    </a:solidFill>
                  </a:rPr>
                  <a:t>, m1 ⟩ ) </a:t>
                </a:r>
                <a14:m>
                  <m:oMath xmlns:m="http://schemas.openxmlformats.org/officeDocument/2006/math">
                    <m:r>
                      <a:rPr lang="it-IT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21</a:t>
                </a:r>
                <a:r>
                  <a:rPr lang="it-IT" b="1" dirty="0">
                    <a:solidFill>
                      <a:srgbClr val="FF0000"/>
                    </a:solidFill>
                  </a:rPr>
                  <a:t>, s21, s22,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22</a:t>
                </a:r>
                <a:r>
                  <a:rPr lang="it-IT" b="1" dirty="0">
                    <a:solidFill>
                      <a:srgbClr val="FF0000"/>
                    </a:solidFill>
                  </a:rPr>
                  <a:t>, m2 ⟩ )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 </a:t>
                </a:r>
                <a:r>
                  <a:rPr lang="is-IS" b="1" dirty="0">
                    <a:solidFill>
                      <a:srgbClr val="FF0000"/>
                    </a:solidFill>
                  </a:rPr>
                  <a:t>… 									...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(⟨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h1</a:t>
                </a:r>
                <a:r>
                  <a:rPr lang="it-IT" b="1" dirty="0">
                    <a:solidFill>
                      <a:srgbClr val="FF0000"/>
                    </a:solidFill>
                  </a:rPr>
                  <a:t>, sh1, sh2, q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h2</a:t>
                </a:r>
                <a:r>
                  <a:rPr lang="it-IT" b="1" dirty="0">
                    <a:solidFill>
                      <a:srgbClr val="FF0000"/>
                    </a:solidFill>
                  </a:rPr>
                  <a:t>, m2 ⟩ ) 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per esprimere l’affermazione </a:t>
                </a:r>
              </a:p>
              <a:p>
                <a:pPr lvl="1"/>
                <a:r>
                  <a:rPr lang="it-IT" sz="1800" b="1" dirty="0">
                    <a:solidFill>
                      <a:srgbClr val="FF0000"/>
                    </a:solidFill>
                  </a:rPr>
                  <a:t>al passo t,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800" b="1" dirty="0">
                    <a:solidFill>
                      <a:srgbClr val="FF0000"/>
                    </a:solidFill>
                  </a:rPr>
                  <a:t> è nello stato </a:t>
                </a:r>
                <a:r>
                  <a:rPr lang="it-IT" sz="1800" b="1" dirty="0" err="1">
                    <a:solidFill>
                      <a:srgbClr val="FF0000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A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it-IT" sz="1800" b="1" dirty="0">
                    <a:solidFill>
                      <a:srgbClr val="FF0000"/>
                    </a:solidFill>
                  </a:rPr>
                  <a:t>oppure esegue una quintupla</a:t>
                </a:r>
                <a:r>
                  <a:rPr lang="it-IT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2"/>
                <a:r>
                  <a:rPr lang="it-IT" sz="1600" dirty="0">
                    <a:solidFill>
                      <a:schemeClr val="tx1"/>
                    </a:solidFill>
                  </a:rPr>
                  <a:t>ricordando che </a:t>
                </a:r>
                <a:r>
                  <a:rPr lang="it-IT" sz="1600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sz="1600" dirty="0">
                    <a:solidFill>
                      <a:schemeClr val="tx1"/>
                    </a:solidFill>
                  </a:rPr>
                  <a:t> =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scriviamo: 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207665" cy="5913407"/>
              </a:xfrm>
              <a:blipFill rotWithShape="0">
                <a:blip r:embed="rId3"/>
                <a:stretch>
                  <a:fillRect l="-418" t="-6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050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9423045" cy="80343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Finalmente, E(x)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0" y="944593"/>
                <a:ext cx="10350473" cy="59134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Possiamo, infine, mettere insieme tutti i mattoncini che abbiamo sin qui costruito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il predicato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- </a:t>
                </a:r>
                <a:r>
                  <a:rPr lang="it-IT" dirty="0">
                    <a:solidFill>
                      <a:schemeClr val="tx1"/>
                    </a:solidFill>
                  </a:rPr>
                  <a:t>che assume valore vero se e soltanto se alle variabili in M,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vengono assegnati valori di verità corrispondenti alla presenza di x (e nient’altro) sul nastro, alla testina posizionata sulla cella 1, e alla macchina che si trova nello stato interno iniziale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t, il predicato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- </a:t>
                </a:r>
                <a:r>
                  <a:rPr lang="it-IT" dirty="0">
                    <a:solidFill>
                      <a:schemeClr val="tx1"/>
                    </a:solidFill>
                  </a:rPr>
                  <a:t>che assume valore vero se e solo se alle variabili che descrivono lo stato globale al passo t vengono assegnati valori di verità consistenti (la macchina è in uno ed un solo stato ecc.)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t, il predicato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- </a:t>
                </a:r>
                <a:r>
                  <a:rPr lang="it-IT" dirty="0">
                    <a:solidFill>
                      <a:schemeClr val="tx1"/>
                    </a:solidFill>
                  </a:rPr>
                  <a:t>che assume valore vero se e solo se alle variabili vengono assegnati valori di verità che descrivono l’esecuzione di una quintupla al passo t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ricordando che 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è la variabile che descrive se al passo t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A</a:t>
                </a:r>
                <a:endParaRPr lang="it-IT" sz="1800" baseline="-25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ricordando che </a:t>
                </a:r>
                <a:r>
                  <a:rPr lang="it-IT" b="1" dirty="0">
                    <a:solidFill>
                      <a:srgbClr val="3636E8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a:rPr lang="el-GR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(x)</a:t>
                </a:r>
                <a:r>
                  <a:rPr lang="it-IT" sz="1700" b="1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è una computazione accettante </a:t>
                </a:r>
                <a:r>
                  <a:rPr lang="it-IT" dirty="0">
                    <a:solidFill>
                      <a:schemeClr val="tx1"/>
                    </a:solidFill>
                  </a:rPr>
                  <a:t>se:</a:t>
                </a: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al passo 0,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esegue una quintupla,         	 	 	 	 	 	                                             </a:t>
                </a: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e al passo 1,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oppure esegue una quintupla e </a:t>
                </a:r>
                <a:r>
                  <a:rPr lang="is-IS" dirty="0">
                    <a:solidFill>
                      <a:schemeClr val="tx1"/>
                    </a:solidFill>
                  </a:rPr>
                  <a:t>…</a:t>
                </a:r>
                <a:r>
                  <a:rPr lang="it-IT" dirty="0">
                    <a:solidFill>
                      <a:schemeClr val="tx1"/>
                    </a:solidFill>
                  </a:rPr>
                  <a:t> </a:t>
                </a:r>
              </a:p>
              <a:p>
                <a:pPr lvl="2"/>
                <a:r>
                  <a:rPr lang="it-IT" dirty="0">
                    <a:solidFill>
                      <a:schemeClr val="tx1"/>
                    </a:solidFill>
                  </a:rPr>
                  <a:t>al passo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- 1,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oppure esegue una quintupla, e al passo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nello stato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.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per ottenere l’espressione E(x) 																																			   </a:t>
                </a:r>
                <a:r>
                  <a:rPr lang="it-IT" b="1" dirty="0">
                    <a:solidFill>
                      <a:srgbClr val="FF0000"/>
                    </a:solidFill>
                  </a:rPr>
                  <a:t>E(x)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b="1" baseline="30000" dirty="0">
                    <a:solidFill>
                      <a:srgbClr val="FF0000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                                                                       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endParaRPr lang="it-IT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0" y="944593"/>
                <a:ext cx="10350473" cy="5913407"/>
              </a:xfrm>
              <a:blipFill rotWithShape="0">
                <a:blip r:embed="rId2"/>
                <a:stretch>
                  <a:fillRect l="-412" t="-1134" r="-3475" b="-20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9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se e solo se E(x) è soddisfacibile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  <a:blipFill rotWithShape="0">
                <a:blip r:embed="rId2"/>
                <a:stretch>
                  <a:fillRect l="-2120" t="-7031" b="-16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ottenuto 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Ricordiamo che stiamo mostrando che </a:t>
                </a:r>
                <a:r>
                  <a:rPr lang="it-IT" b="1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riducibile </a:t>
                </a:r>
                <a:r>
                  <a:rPr lang="it-IT" dirty="0" err="1">
                    <a:solidFill>
                      <a:schemeClr val="tx1"/>
                    </a:solidFill>
                  </a:rPr>
                  <a:t>polinomialmente</a:t>
                </a:r>
                <a:r>
                  <a:rPr lang="it-IT" dirty="0">
                    <a:solidFill>
                      <a:schemeClr val="tx1"/>
                    </a:solidFill>
                  </a:rPr>
                  <a:t> a SAT (senza curarci della forma congiuntiva normale)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che, quindi, abbiamo mostrato come trasformare x in E(x)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la macchina 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gioca il ruolo di costante: non è l’istanza!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Dobbiamo, a questo punto, dimostrare che 									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 se e soltanto se 																esiste una assegnazione di verità per le variabili in M,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R</a:t>
                </a:r>
                <a:r>
                  <a:rPr lang="it-IT" b="1" dirty="0">
                    <a:solidFill>
                      <a:srgbClr val="3636E8"/>
                    </a:solidFill>
                  </a:rPr>
                  <a:t>,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N</a:t>
                </a:r>
                <a:r>
                  <a:rPr lang="it-IT" b="1" dirty="0">
                    <a:solidFill>
                      <a:srgbClr val="3636E8"/>
                    </a:solidFill>
                  </a:rPr>
                  <a:t> che soddisfa E(x)</a:t>
                </a:r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  <a:blipFill rotWithShape="0">
                <a:blip r:embed="rId3"/>
                <a:stretch>
                  <a:fillRect l="-445" t="-2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54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091" y="341708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La struttura di 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</p:spPr>
            <p:txBody>
              <a:bodyPr>
                <a:normAutofit/>
              </a:bodyPr>
              <a:lstStyle/>
              <a:p>
                <a:pPr marL="342900" lvl="1" indent="-342900"/>
                <a:r>
                  <a:rPr lang="it-IT" sz="1800" dirty="0">
                    <a:solidFill>
                      <a:schemeClr val="tx1"/>
                    </a:solidFill>
                  </a:rPr>
                  <a:t>La domanda, ora, è: </a:t>
                </a:r>
                <a:r>
                  <a:rPr lang="it-IT" sz="1800" b="1" dirty="0">
                    <a:solidFill>
                      <a:srgbClr val="D441C9"/>
                    </a:solidFill>
                  </a:rPr>
                  <a:t>fra  i problemi in NP che </a:t>
                </a:r>
                <a:r>
                  <a:rPr lang="is-IS" sz="1800" b="1" dirty="0">
                    <a:solidFill>
                      <a:srgbClr val="D441C9"/>
                    </a:solidFill>
                  </a:rPr>
                  <a:t>non si riesce a collocare in P, ce ne sono alcuni più “difficili” di altri?</a:t>
                </a:r>
                <a:endParaRPr lang="it-IT" sz="1800" b="1" dirty="0">
                  <a:solidFill>
                    <a:srgbClr val="D441C9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qui, di nuovo, starete scalpitando sulle vostre sedie</a:t>
                </a:r>
                <a:r>
                  <a:rPr lang="is-IS" dirty="0">
                    <a:solidFill>
                      <a:schemeClr val="tx1"/>
                    </a:solidFill>
                  </a:rPr>
                  <a:t>…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ma certo che ci sono problemi più difficili degli altri, in NP! 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Sono i problemi NP-completi!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Perché, ce lo ricordiamo bene, se un problema NP-completo appartenesse alla classe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 allora sarebbe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 = NP!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Perchè, ricordiamo, un problema (decisionale)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è NP-completo 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NP e per ogni altro problema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NP</a:t>
                </a:r>
                <a:r>
                  <a:rPr lang="is-IS" dirty="0">
                    <a:solidFill>
                      <a:schemeClr val="tx1"/>
                    </a:solidFill>
                  </a:rPr>
                  <a:t>, si ha che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P è chiusa rispetto a </a:t>
                </a:r>
                <a14:m>
                  <m:oMath xmlns:m="http://schemas.openxmlformats.org/officeDocument/2006/math"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Bene, tutto giusto: i problemi NP-completi sono i problemi “più difficili” in NP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Certo, ammesso che esistano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Perché: chi ce lo dice che esiste almeno un problema NP-completo?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Ce lo dice il </a:t>
                </a:r>
                <a:r>
                  <a:rPr lang="is-IS" b="1" dirty="0">
                    <a:solidFill>
                      <a:schemeClr val="tx1"/>
                    </a:solidFill>
                  </a:rPr>
                  <a:t>Teorema di Cook-Levin </a:t>
                </a:r>
                <a:r>
                  <a:rPr lang="is-IS" dirty="0">
                    <a:solidFill>
                      <a:schemeClr val="tx1"/>
                    </a:solidFill>
                  </a:rPr>
                  <a:t>!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  <a:blipFill>
                <a:blip r:embed="rId2"/>
                <a:stretch>
                  <a:fillRect l="-383" t="-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36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x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allora E(x) è soddisfacibile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  <a:blipFill rotWithShape="0">
                <a:blip r:embed="rId2"/>
                <a:stretch>
                  <a:fillRect l="-2120" t="-7031" b="-16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ottenuto 	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se </a:t>
                </a:r>
                <a:r>
                  <a:rPr lang="it-IT" b="1" dirty="0">
                    <a:solidFill>
                      <a:srgbClr val="3636E8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, allora esiste una computazione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</a:t>
                </a:r>
                <a:r>
                  <a:rPr lang="it-IT" sz="2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che termina in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in al più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 passi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cioè, esistono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una sequenza di stati globali SG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SG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u</a:t>
                </a:r>
                <a:r>
                  <a:rPr lang="is-IS" dirty="0">
                    <a:solidFill>
                      <a:schemeClr val="tx1"/>
                    </a:solidFill>
                  </a:rPr>
                  <a:t>, con u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p(|x|)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una sequenza di u quintuple, dove la quintupla t è </a:t>
                </a:r>
                <a:r>
                  <a:rPr lang="it-IT" dirty="0">
                    <a:solidFill>
                      <a:schemeClr val="tx1"/>
                    </a:solidFill>
                  </a:rPr>
                  <a:t>⟨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t1</a:t>
                </a:r>
                <a:r>
                  <a:rPr lang="it-IT" dirty="0">
                    <a:solidFill>
                      <a:schemeClr val="tx1"/>
                    </a:solidFill>
                  </a:rPr>
                  <a:t>, s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t1</a:t>
                </a:r>
                <a:r>
                  <a:rPr lang="it-IT" dirty="0">
                    <a:solidFill>
                      <a:schemeClr val="tx1"/>
                    </a:solidFill>
                  </a:rPr>
                  <a:t>, s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t2</a:t>
                </a:r>
                <a:r>
                  <a:rPr lang="it-IT" dirty="0">
                    <a:solidFill>
                      <a:schemeClr val="tx1"/>
                    </a:solidFill>
                  </a:rPr>
                  <a:t>,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t2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⟩ , con 0</a:t>
                </a:r>
                <a:r>
                  <a:rPr lang="is-I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u-1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tali che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SG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è lo stato globale in cui la macchina è nello stato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la testina è posizionata sulla cella 1, le prime |x| celle contengono i bit di x, e le rimanenti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(|x|)-x celle contengono </a:t>
                </a:r>
                <a:r>
                  <a:rPr lang="it-IT" dirty="0">
                    <a:solidFill>
                      <a:schemeClr val="tx1"/>
                    </a:solidFill>
                    <a:sym typeface="Symbol" charset="2"/>
                  </a:rPr>
                  <a:t>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t = 0, </a:t>
                </a:r>
                <a:r>
                  <a:rPr lang="is-IS" dirty="0">
                    <a:solidFill>
                      <a:schemeClr val="tx1"/>
                    </a:solidFill>
                  </a:rPr>
                  <a:t>… , u-1, lo stato interno di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è q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t1</a:t>
                </a:r>
                <a:r>
                  <a:rPr lang="is-IS" dirty="0">
                    <a:solidFill>
                      <a:schemeClr val="tx1"/>
                    </a:solidFill>
                  </a:rPr>
                  <a:t> e il simbolo letto dalla testina è s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t1</a:t>
                </a:r>
                <a:r>
                  <a:rPr lang="is-IS" dirty="0">
                    <a:solidFill>
                      <a:schemeClr val="tx1"/>
                    </a:solidFill>
                  </a:rPr>
                  <a:t>, e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is-IS" dirty="0">
                    <a:solidFill>
                      <a:schemeClr val="tx1"/>
                    </a:solidFill>
                  </a:rPr>
                  <a:t> è lo stato globale corrispondente all’esecuzione della t-esima quintupla della sequenza a partire da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t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lo stato interno di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u</a:t>
                </a:r>
                <a:r>
                  <a:rPr lang="is-IS" dirty="0">
                    <a:solidFill>
                      <a:schemeClr val="tx1"/>
                    </a:solidFill>
                  </a:rPr>
                  <a:t> è q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A</a:t>
                </a:r>
                <a:endParaRPr lang="it-IT" sz="1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  <a:blipFill rotWithShape="0">
                <a:blip r:embed="rId3"/>
                <a:stretch>
                  <a:fillRect l="-433" t="-223" r="-8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10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x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allora E(x) è soddisfacibile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  <a:blipFill rotWithShape="0">
                <a:blip r:embed="rId2"/>
                <a:stretch>
                  <a:fillRect l="-2120" t="-7031" b="-16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dalla sequenza di stati globali SG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SG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S</a:t>
                </a:r>
                <a:r>
                  <a:rPr lang="it-IT" dirty="0">
                    <a:solidFill>
                      <a:schemeClr val="tx1"/>
                    </a:solidFill>
                  </a:rPr>
                  <a:t>g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u</a:t>
                </a:r>
                <a:r>
                  <a:rPr lang="is-IS" dirty="0">
                    <a:solidFill>
                      <a:schemeClr val="tx1"/>
                    </a:solidFill>
                  </a:rPr>
                  <a:t>, con u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p(|x|)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dalla sequenza di u quintuple, dove la quintupla i è </a:t>
                </a:r>
                <a:r>
                  <a:rPr lang="it-IT" dirty="0">
                    <a:solidFill>
                      <a:schemeClr val="tx1"/>
                    </a:solidFill>
                  </a:rPr>
                  <a:t>⟨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t-IT" dirty="0">
                    <a:solidFill>
                      <a:schemeClr val="tx1"/>
                    </a:solidFill>
                  </a:rPr>
                  <a:t>, s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i2</a:t>
                </a:r>
                <a:r>
                  <a:rPr lang="it-IT" dirty="0">
                    <a:solidFill>
                      <a:schemeClr val="tx1"/>
                    </a:solidFill>
                  </a:rPr>
                  <a:t>,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12</a:t>
                </a:r>
                <a:r>
                  <a:rPr lang="it-IT" dirty="0">
                    <a:solidFill>
                      <a:schemeClr val="tx1"/>
                    </a:solidFill>
                  </a:rPr>
                  <a:t>, m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 ⟩ , con 0</a:t>
                </a:r>
                <a:r>
                  <a:rPr lang="is-I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s-I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u-1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costruiamo una assegnazione di verità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che soddisfa 	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</a:t>
                </a:r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u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u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b="1" dirty="0">
                    <a:solidFill>
                      <a:schemeClr val="tx1"/>
                    </a:solidFill>
                  </a:rPr>
                  <a:t>1: usiamo SG</a:t>
                </a:r>
                <a:r>
                  <a:rPr lang="it-IT" sz="2000" b="1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. Poniamo </a:t>
                </a:r>
              </a:p>
              <a:p>
                <a:pPr lvl="1"/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(M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(R</a:t>
                </a:r>
                <a:r>
                  <a:rPr lang="it-IT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= 1, </a:t>
                </a:r>
                <a:r>
                  <a:rPr lang="is-IS" dirty="0">
                    <a:solidFill>
                      <a:schemeClr val="tx1"/>
                    </a:solidFill>
                  </a:rPr>
                  <a:t>… ,|x|, se il bit j di x è 0 poniamo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j0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 altrimenti poniamo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= |x|, </a:t>
                </a:r>
                <a:r>
                  <a:rPr lang="is-IS" dirty="0">
                    <a:solidFill>
                      <a:schemeClr val="tx1"/>
                    </a:solidFill>
                  </a:rPr>
                  <a:t>… ,p(|x|), poniamo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t-IT" sz="1800" dirty="0">
                    <a:solidFill>
                      <a:schemeClr val="tx1"/>
                    </a:solidFill>
                    <a:sym typeface="Symbol" charset="2"/>
                  </a:rPr>
                  <a:t> </a:t>
                </a:r>
                <a:r>
                  <a:rPr lang="it-IT" sz="1800" baseline="-25000" dirty="0">
                    <a:solidFill>
                      <a:schemeClr val="tx1"/>
                    </a:solidFill>
                    <a:sym typeface="Symbol" charset="2"/>
                  </a:rPr>
                  <a:t>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assegna falso a tutte le altre variabili in M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s-IS" dirty="0">
                    <a:solidFill>
                      <a:schemeClr val="tx1"/>
                    </a:solidFill>
                  </a:rPr>
                  <a:t>, R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is-IS" dirty="0">
                    <a:solidFill>
                      <a:schemeClr val="tx1"/>
                    </a:solidFill>
                  </a:rPr>
                  <a:t>, N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0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pertanto,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sz="1800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1800" b="1" dirty="0">
                    <a:solidFill>
                      <a:srgbClr val="FF0000"/>
                    </a:solidFill>
                  </a:rPr>
                  <a:t> </a:t>
                </a:r>
                <a:endParaRPr lang="it-IT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  <a:blipFill>
                <a:blip r:embed="rId3"/>
                <a:stretch>
                  <a:fillRect l="-386" t="-4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x </a:t>
                </a:r>
                <a14:m>
                  <m:oMath xmlns:m="http://schemas.openxmlformats.org/officeDocument/2006/math">
                    <m:r>
                      <a:rPr lang="it-IT" b="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allora E(x) è soddisfacibile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91042" y="288444"/>
                <a:ext cx="8911687" cy="776427"/>
              </a:xfrm>
              <a:blipFill rotWithShape="0">
                <a:blip r:embed="rId2"/>
                <a:stretch>
                  <a:fillRect l="-2120" t="-7031" b="-164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it-IT" b="1" dirty="0">
                    <a:solidFill>
                      <a:schemeClr val="tx1"/>
                    </a:solidFill>
                  </a:rPr>
                  <a:t>2: usiamo SG</a:t>
                </a:r>
                <a:r>
                  <a:rPr lang="it-IT" sz="2000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b="1" dirty="0">
                    <a:solidFill>
                      <a:schemeClr val="tx1"/>
                    </a:solidFill>
                  </a:rPr>
                  <a:t>SG</a:t>
                </a:r>
                <a:r>
                  <a:rPr lang="it-IT" sz="2000" b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 err="1">
                    <a:solidFill>
                      <a:schemeClr val="tx1"/>
                    </a:solidFill>
                  </a:rPr>
                  <a:t>SG</a:t>
                </a:r>
                <a:r>
                  <a:rPr lang="it-IT" sz="2000" b="1" baseline="-25000" dirty="0" err="1">
                    <a:solidFill>
                      <a:schemeClr val="tx1"/>
                    </a:solidFill>
                  </a:rPr>
                  <a:t>u</a:t>
                </a:r>
                <a:r>
                  <a:rPr lang="it-IT" dirty="0">
                    <a:solidFill>
                      <a:schemeClr val="tx1"/>
                    </a:solidFill>
                  </a:rPr>
                  <a:t>. Definiamo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),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),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2000" baseline="-25000" dirty="0" err="1">
                    <a:solidFill>
                      <a:schemeClr val="tx1"/>
                    </a:solidFill>
                  </a:rPr>
                  <a:t>ji</a:t>
                </a:r>
                <a:r>
                  <a:rPr lang="it-IT" dirty="0">
                    <a:solidFill>
                      <a:schemeClr val="tx1"/>
                    </a:solidFill>
                  </a:rPr>
                  <a:t>), usando </a:t>
                </a:r>
                <a:r>
                  <a:rPr lang="it-IT" dirty="0" err="1">
                    <a:solidFill>
                      <a:schemeClr val="tx1"/>
                    </a:solidFill>
                  </a:rPr>
                  <a:t>SG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analogamente a quanto abbiamo fatto al punto 1.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Questo garantisce che, per ogni t=1, </a:t>
                </a:r>
                <a:r>
                  <a:rPr lang="is-IS" dirty="0">
                    <a:solidFill>
                      <a:schemeClr val="tx1"/>
                    </a:solidFill>
                  </a:rPr>
                  <a:t>… , u,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esiste uno ed un solo i tale che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M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esiste uno ed un solo i tale che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sz="18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it-IT" dirty="0">
                    <a:solidFill>
                      <a:schemeClr val="tx1"/>
                    </a:solidFill>
                  </a:rPr>
                  <a:t>) =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per ogni  </a:t>
                </a:r>
                <a:r>
                  <a:rPr lang="it-IT" dirty="0" err="1">
                    <a:solidFill>
                      <a:schemeClr val="tx1"/>
                    </a:solidFill>
                  </a:rPr>
                  <a:t>j</a:t>
                </a:r>
                <a:r>
                  <a:rPr lang="it-IT" dirty="0">
                    <a:solidFill>
                      <a:schemeClr val="tx1"/>
                    </a:solidFill>
                  </a:rPr>
                  <a:t> = 1, </a:t>
                </a:r>
                <a:r>
                  <a:rPr lang="is-IS" dirty="0">
                    <a:solidFill>
                      <a:schemeClr val="tx1"/>
                    </a:solidFill>
                  </a:rPr>
                  <a:t>… ,p(|x|), </a:t>
                </a:r>
                <a:r>
                  <a:rPr lang="it-IT" dirty="0">
                    <a:solidFill>
                      <a:schemeClr val="tx1"/>
                    </a:solidFill>
                  </a:rPr>
                  <a:t>esiste uno ed un solo i tale che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18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j i 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quindi che, per ogni t=1, </a:t>
                </a:r>
                <a:r>
                  <a:rPr lang="is-IS" dirty="0">
                    <a:solidFill>
                      <a:schemeClr val="tx1"/>
                    </a:solidFill>
                  </a:rPr>
                  <a:t>… , u,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endParaRPr lang="it-IT" sz="2000" dirty="0">
                  <a:solidFill>
                    <a:schemeClr val="tx1"/>
                  </a:solidFill>
                </a:endParaRPr>
              </a:p>
              <a:p>
                <a:r>
                  <a:rPr lang="it-IT" b="1" dirty="0">
                    <a:solidFill>
                      <a:schemeClr val="tx1"/>
                    </a:solidFill>
                  </a:rPr>
                  <a:t>3: usiamo le quintuple</a:t>
                </a:r>
                <a:r>
                  <a:rPr lang="it-IT" dirty="0">
                    <a:solidFill>
                      <a:schemeClr val="tx1"/>
                    </a:solidFill>
                  </a:rPr>
                  <a:t>. Poiché per ogni t = 0, </a:t>
                </a:r>
                <a:r>
                  <a:rPr lang="is-IS" dirty="0">
                    <a:solidFill>
                      <a:schemeClr val="tx1"/>
                    </a:solidFill>
                  </a:rPr>
                  <a:t>… , u-1 può essere eseguita la quintupla t della sequenza, allora, per </a:t>
                </a:r>
                <a:r>
                  <a:rPr lang="it-IT" dirty="0">
                    <a:solidFill>
                      <a:schemeClr val="tx1"/>
                    </a:solidFill>
                  </a:rPr>
                  <a:t>ogni t = 0, </a:t>
                </a:r>
                <a:r>
                  <a:rPr lang="is-IS" dirty="0">
                    <a:solidFill>
                      <a:schemeClr val="tx1"/>
                    </a:solidFill>
                  </a:rPr>
                  <a:t>… , u-1,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endParaRPr lang="is-IS" sz="2000" dirty="0">
                  <a:solidFill>
                    <a:schemeClr val="tx1"/>
                  </a:solidFill>
                </a:endParaRPr>
              </a:p>
              <a:p>
                <a:r>
                  <a:rPr lang="is-IS" b="1" dirty="0">
                    <a:solidFill>
                      <a:schemeClr val="tx1"/>
                    </a:solidFill>
                  </a:rPr>
                  <a:t>4: lo stato interno di S</a:t>
                </a:r>
                <a:r>
                  <a:rPr lang="it-IT" b="1" dirty="0">
                    <a:solidFill>
                      <a:schemeClr val="tx1"/>
                    </a:solidFill>
                  </a:rPr>
                  <a:t>G</a:t>
                </a:r>
                <a:r>
                  <a:rPr lang="is-IS" sz="2000" b="1" baseline="-25000" dirty="0">
                    <a:solidFill>
                      <a:schemeClr val="tx1"/>
                    </a:solidFill>
                  </a:rPr>
                  <a:t>u</a:t>
                </a:r>
                <a:r>
                  <a:rPr lang="is-IS" b="1" dirty="0">
                    <a:solidFill>
                      <a:schemeClr val="tx1"/>
                    </a:solidFill>
                  </a:rPr>
                  <a:t> è q</a:t>
                </a:r>
                <a:r>
                  <a:rPr lang="is-IS" sz="2000" b="1" baseline="-25000" dirty="0">
                    <a:solidFill>
                      <a:schemeClr val="tx1"/>
                    </a:solidFill>
                  </a:rPr>
                  <a:t>A</a:t>
                </a:r>
                <a:r>
                  <a:rPr lang="is-IS" sz="1800" b="1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is-IS" sz="1800" dirty="0">
                    <a:solidFill>
                      <a:schemeClr val="tx1"/>
                    </a:solidFill>
                  </a:rPr>
                  <a:t>. Allora, </a:t>
                </a:r>
                <a:r>
                  <a:rPr lang="is-IS" sz="1800" b="1" dirty="0">
                    <a:solidFill>
                      <a:srgbClr val="3636E8"/>
                    </a:solidFill>
                  </a:rPr>
                  <a:t>a</a:t>
                </a:r>
                <a:r>
                  <a:rPr lang="is-IS" sz="1800" dirty="0">
                    <a:solidFill>
                      <a:schemeClr val="tx1"/>
                    </a:solidFill>
                  </a:rPr>
                  <a:t>(M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sz="1800" dirty="0">
                    <a:solidFill>
                      <a:schemeClr val="tx1"/>
                    </a:solidFill>
                  </a:rPr>
                  <a:t>)=</a:t>
                </a:r>
                <a:r>
                  <a:rPr lang="is-IS" sz="1800" b="1" dirty="0">
                    <a:solidFill>
                      <a:schemeClr val="tx1"/>
                    </a:solidFill>
                  </a:rPr>
                  <a:t>vero</a:t>
                </a:r>
                <a:r>
                  <a:rPr lang="is-IS" sz="1800" dirty="0">
                    <a:solidFill>
                      <a:schemeClr val="tx1"/>
                    </a:solidFill>
                  </a:rPr>
                  <a:t>; perciò, anche se al passo u  non viene eseguita alcuna quintupla,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u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u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b="1" dirty="0">
                    <a:solidFill>
                      <a:schemeClr val="tx1"/>
                    </a:solidFill>
                  </a:rPr>
                  <a:t>5: t &gt; u</a:t>
                </a:r>
                <a:r>
                  <a:rPr lang="is-IS" dirty="0">
                    <a:solidFill>
                      <a:schemeClr val="tx1"/>
                    </a:solidFill>
                  </a:rPr>
                  <a:t>. Per ogni i = 0, ... , k 																poniamo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(M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)=</a:t>
                </a:r>
                <a:r>
                  <a:rPr lang="is-IS" b="1" dirty="0">
                    <a:solidFill>
                      <a:srgbClr val="3636E8"/>
                    </a:solidFill>
                  </a:rPr>
                  <a:t> a</a:t>
                </a:r>
                <a:r>
                  <a:rPr lang="is-IS" dirty="0">
                    <a:solidFill>
                      <a:schemeClr val="tx1"/>
                    </a:solidFill>
                  </a:rPr>
                  <a:t>(M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), 																per ogni j = 1, ... , h poniamo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(R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)=</a:t>
                </a:r>
                <a:r>
                  <a:rPr lang="is-IS" b="1" dirty="0">
                    <a:solidFill>
                      <a:srgbClr val="3636E8"/>
                    </a:solidFill>
                  </a:rPr>
                  <a:t> a</a:t>
                </a:r>
                <a:r>
                  <a:rPr lang="is-IS" dirty="0">
                    <a:solidFill>
                      <a:schemeClr val="tx1"/>
                    </a:solidFill>
                  </a:rPr>
                  <a:t>(R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i0</a:t>
                </a:r>
                <a:r>
                  <a:rPr lang="is-IS" dirty="0">
                    <a:solidFill>
                      <a:schemeClr val="tx1"/>
                    </a:solidFill>
                  </a:rPr>
                  <a:t>)=</a:t>
                </a:r>
                <a:r>
                  <a:rPr lang="is-IS" b="1" dirty="0">
                    <a:solidFill>
                      <a:srgbClr val="3636E8"/>
                    </a:solidFill>
                  </a:rPr>
                  <a:t> 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i0</a:t>
                </a:r>
                <a:r>
                  <a:rPr lang="is-IS" dirty="0">
                    <a:solidFill>
                      <a:schemeClr val="tx1"/>
                    </a:solidFill>
                  </a:rPr>
                  <a:t>),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s-IS" dirty="0">
                    <a:solidFill>
                      <a:schemeClr val="tx1"/>
                    </a:solidFill>
                  </a:rPr>
                  <a:t>)=</a:t>
                </a:r>
                <a:r>
                  <a:rPr lang="is-IS" b="1" dirty="0">
                    <a:solidFill>
                      <a:srgbClr val="3636E8"/>
                    </a:solidFill>
                  </a:rPr>
                  <a:t> 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i1</a:t>
                </a:r>
                <a:r>
                  <a:rPr lang="is-IS" dirty="0">
                    <a:solidFill>
                      <a:schemeClr val="tx1"/>
                    </a:solidFill>
                  </a:rPr>
                  <a:t>), 					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  <a:sym typeface="Symbol" charset="2"/>
                  </a:rPr>
                  <a:t> </a:t>
                </a:r>
                <a:r>
                  <a:rPr lang="is-IS" dirty="0">
                    <a:solidFill>
                      <a:schemeClr val="tx1"/>
                    </a:solidFill>
                  </a:rPr>
                  <a:t>)=</a:t>
                </a:r>
                <a:r>
                  <a:rPr lang="is-IS" b="1" dirty="0">
                    <a:solidFill>
                      <a:srgbClr val="3636E8"/>
                    </a:solidFill>
                  </a:rPr>
                  <a:t> a</a:t>
                </a:r>
                <a:r>
                  <a:rPr lang="is-IS" dirty="0">
                    <a:solidFill>
                      <a:schemeClr val="tx1"/>
                    </a:solidFill>
                  </a:rPr>
                  <a:t>(N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it-IT" baseline="-25000" dirty="0">
                    <a:solidFill>
                      <a:schemeClr val="tx1"/>
                    </a:solidFill>
                    <a:sym typeface="Symbol" charset="2"/>
                  </a:rPr>
                  <a:t> </a:t>
                </a:r>
                <a:r>
                  <a:rPr lang="is-IS" dirty="0">
                    <a:solidFill>
                      <a:schemeClr val="tx1"/>
                    </a:solidFill>
                  </a:rPr>
                  <a:t>), 										           						ed è facile verificare che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e 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sz="2000" b="1" dirty="0">
                    <a:solidFill>
                      <a:srgbClr val="FF0000"/>
                    </a:solidFill>
                  </a:rPr>
                  <a:t>Questo dimostra che </a:t>
                </a:r>
                <a:r>
                  <a:rPr lang="it-IT" sz="2000" b="1" dirty="0">
                    <a:solidFill>
                      <a:srgbClr val="3636E8"/>
                    </a:solidFill>
                  </a:rPr>
                  <a:t>a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soddisfa E(x)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lvl="1"/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863678" cy="5471871"/>
              </a:xfrm>
              <a:blipFill rotWithShape="0">
                <a:blip r:embed="rId3"/>
                <a:stretch>
                  <a:fillRect l="-494" t="-780" r="-9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4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E(x) è soddisfacibile allora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  <a:blipFill rotWithShape="0">
                <a:blip r:embed="rId2"/>
                <a:stretch>
                  <a:fillRect l="-2120" t="-4688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ottenuto 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supponiamo, ora, che esista una assegnazione di verità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alle variabili in M,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che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ossia,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s-IS" sz="2000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e 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e, inoltre,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 e </a:t>
                </a:r>
                <a:r>
                  <a:rPr lang="it-IT" b="1" dirty="0">
                    <a:solidFill>
                      <a:srgbClr val="FF0000"/>
                    </a:solidFill>
                  </a:rPr>
                  <a:t>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Poiché, ricordiamo, ogni assegnazione di verità che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 =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M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R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 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N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E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 p(|x|)</a:t>
                </a:r>
                <a:r>
                  <a:rPr lang="it-IT" sz="2000" b="1" baseline="-25000" dirty="0" err="1">
                    <a:solidFill>
                      <a:srgbClr val="FF0000"/>
                    </a:solidFill>
                  </a:rPr>
                  <a:t>N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descrive uno stato globale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specificando che, per ogni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</a:t>
                </a:r>
                <a:r>
                  <a:rPr lang="it-IT" dirty="0">
                    <a:solidFill>
                      <a:schemeClr val="tx1"/>
                    </a:solidFill>
                  </a:rPr>
                  <a:t>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in uno (ed un solo) stato interno, con la testina posizionata su una (e una sola) cella che contiene un (ed un solo) elemento in {0, 1, </a:t>
                </a:r>
                <a:r>
                  <a:rPr lang="it-IT" dirty="0">
                    <a:solidFill>
                      <a:schemeClr val="tx1"/>
                    </a:solidFill>
                    <a:sym typeface="Symbol" charset="2"/>
                  </a:rPr>
                  <a:t></a:t>
                </a:r>
                <a:r>
                  <a:rPr lang="it-IT" dirty="0">
                    <a:solidFill>
                      <a:schemeClr val="tx1"/>
                    </a:solidFill>
                  </a:rPr>
                  <a:t>}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descrive una sequenza SG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p(|x|)-1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di stati globali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dove,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SG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è lo stato descritto da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  <a:blipFill>
                <a:blip r:embed="rId3"/>
                <a:stretch>
                  <a:fillRect l="-397" t="-4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04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E(x) è soddisfacibile allora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  <a:blipFill rotWithShape="0">
                <a:blip r:embed="rId2"/>
                <a:stretch>
                  <a:fillRect l="-2120" t="-4688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ottenuto 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supponiamo, ora, che esista una assegnazione di verità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che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descrive una sequenza SG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p(|x|)-1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di stati globali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poiché 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) descrive lo stato globale in cui x (e solo x) è scritto sul nastro,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è nello stato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e la testina è posizionata sul carattere più a sinistra dell’input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inoltre,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allora,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p(|x|)-1, </a:t>
                </a:r>
              </a:p>
              <a:p>
                <a:pPr lvl="1"/>
                <a:r>
                  <a:rPr lang="is-IS" b="1" dirty="0">
                    <a:solidFill>
                      <a:schemeClr val="tx1"/>
                    </a:solidFill>
                  </a:rPr>
                  <a:t>o</a:t>
                </a:r>
                <a:r>
                  <a:rPr lang="is-IS" dirty="0">
                    <a:solidFill>
                      <a:schemeClr val="tx1"/>
                    </a:solidFill>
                  </a:rPr>
                  <a:t> viene eseguita una quintupla (se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) che fa passare da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t+1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s-IS" b="1" dirty="0">
                    <a:solidFill>
                      <a:schemeClr val="tx1"/>
                    </a:solidFill>
                  </a:rPr>
                  <a:t>oppure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</a:t>
                </a:r>
                <a:r>
                  <a:rPr lang="is-IS" dirty="0">
                    <a:solidFill>
                      <a:schemeClr val="tx1"/>
                    </a:solidFill>
                  </a:rPr>
                  <a:t> in q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 (se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) 	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osserviamo che non può accadere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 </a:t>
                </a:r>
                <a:r>
                  <a:rPr lang="is-IS" dirty="0">
                    <a:solidFill>
                      <a:schemeClr val="tx1"/>
                    </a:solidFill>
                  </a:rPr>
                  <a:t>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 </a:t>
                </a:r>
                <a:r>
                  <a:rPr lang="is-IS" dirty="0">
                    <a:solidFill>
                      <a:schemeClr val="tx1"/>
                    </a:solidFill>
                  </a:rPr>
                  <a:t>in quanto esiste uno e un solo i tale che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 err="1">
                    <a:solidFill>
                      <a:srgbClr val="FF0000"/>
                    </a:solidFill>
                  </a:rPr>
                  <a:t>t</a:t>
                </a:r>
                <a:r>
                  <a:rPr lang="it-IT" sz="1800" b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 </a:t>
                </a:r>
                <a:r>
                  <a:rPr lang="is-IS" dirty="0">
                    <a:solidFill>
                      <a:schemeClr val="tx1"/>
                    </a:solidFill>
                  </a:rPr>
                  <a:t>e non esistono quintuple che partono da q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=q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A</a:t>
                </a:r>
                <a:endParaRPr lang="it-IT" sz="1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  <a:blipFill rotWithShape="0">
                <a:blip r:embed="rId3"/>
                <a:stretch>
                  <a:fillRect l="-445" t="-318" r="-10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669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se E(x) è soddisfacibile allora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000" b="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97891" y="86564"/>
                <a:ext cx="8911687" cy="776427"/>
              </a:xfrm>
              <a:blipFill rotWithShape="0">
                <a:blip r:embed="rId2"/>
                <a:stretch>
                  <a:fillRect l="-2120" t="-4688"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supponiamo, ora, che esista una assegnazione di verità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che soddisfa </a:t>
                </a:r>
                <a:r>
                  <a:rPr lang="it-IT" b="1" dirty="0">
                    <a:solidFill>
                      <a:srgbClr val="FF0000"/>
                    </a:solidFill>
                  </a:rPr>
                  <a:t>E(x)</a:t>
                </a:r>
              </a:p>
              <a:p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corrisponde ad una sequenza SG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p(|x|)-1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di stati globali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it-IT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dove,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t-IT" dirty="0" err="1">
                    <a:solidFill>
                      <a:schemeClr val="tx1"/>
                    </a:solidFill>
                  </a:rPr>
                  <a:t>SG</a:t>
                </a:r>
                <a:r>
                  <a:rPr lang="it-IT" sz="2000" baseline="30000" dirty="0" err="1">
                    <a:solidFill>
                      <a:schemeClr val="tx1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è lo stato globale corrispondente a </a:t>
                </a:r>
                <a:r>
                  <a:rPr lang="it-IT" b="1" dirty="0">
                    <a:solidFill>
                      <a:srgbClr val="3636E8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)e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corrisponde allo stato globale iniziale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  <a:r>
                  <a:rPr lang="it-IT" dirty="0" err="1">
                    <a:solidFill>
                      <a:schemeClr val="tx1"/>
                    </a:solidFill>
                  </a:rPr>
                  <a:t>aaa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inoltre,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p(|x|)-1, se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r>
                  <a:rPr lang="is-IS" dirty="0">
                    <a:solidFill>
                      <a:schemeClr val="tx1"/>
                    </a:solidFill>
                  </a:rPr>
                  <a:t> allora viene eseguita una quintupla che fa passare da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t+1</a:t>
                </a:r>
                <a:r>
                  <a:rPr lang="is-IS" dirty="0">
                    <a:solidFill>
                      <a:schemeClr val="tx1"/>
                    </a:solidFill>
                  </a:rPr>
                  <a:t>,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D’altra parte, poiché a soddisfa E(x), allora deve essere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questo significa che esiste un indice h tale che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>
                    <a:solidFill>
                      <a:srgbClr val="FF0000"/>
                    </a:solidFill>
                  </a:rPr>
                  <a:t>h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che (come è facile verificare), per ogni t </a:t>
                </a:r>
                <a14:m>
                  <m:oMath xmlns:m="http://schemas.openxmlformats.org/officeDocument/2006/math">
                    <m:r>
                      <a:rPr lang="is-I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h,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sz="1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sia u {</a:t>
                </a:r>
                <a:r>
                  <a:rPr lang="it-IT" dirty="0">
                    <a:solidFill>
                      <a:schemeClr val="tx1"/>
                    </a:solidFill>
                  </a:rPr>
                  <a:t>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 } il primo intero tale che 	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  <a:endParaRPr lang="is-I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ossia, per ogni t = 0, 1, ... , u-1, </a:t>
                </a:r>
                <a:r>
                  <a:rPr lang="is-IS" b="1" dirty="0">
                    <a:solidFill>
                      <a:srgbClr val="3636E8"/>
                    </a:solidFill>
                  </a:rPr>
                  <a:t>a</a:t>
                </a:r>
                <a:r>
                  <a:rPr lang="is-I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) = </a:t>
                </a:r>
                <a:r>
                  <a:rPr lang="is-IS" b="1" dirty="0">
                    <a:solidFill>
                      <a:schemeClr val="tx1"/>
                    </a:solidFill>
                  </a:rPr>
                  <a:t>vero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e, quindi, per ogni t = 0, 1, ... , u-1, viene eseguita una quintupla che fa passare da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a SG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t+1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s-IS" dirty="0">
                    <a:solidFill>
                      <a:schemeClr val="tx1"/>
                    </a:solidFill>
                  </a:rPr>
                  <a:t>allora </a:t>
                </a:r>
                <a:r>
                  <a:rPr lang="it-IT" dirty="0">
                    <a:solidFill>
                      <a:schemeClr val="tx1"/>
                    </a:solidFill>
                  </a:rPr>
                  <a:t>⟨</a:t>
                </a:r>
                <a:r>
                  <a:rPr lang="is-IS" dirty="0">
                    <a:solidFill>
                      <a:schemeClr val="tx1"/>
                    </a:solidFill>
                  </a:rPr>
                  <a:t>SG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s-IS" dirty="0">
                    <a:solidFill>
                      <a:schemeClr val="tx1"/>
                    </a:solidFill>
                  </a:rPr>
                  <a:t>, SG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, ... , SG </a:t>
                </a:r>
                <a:r>
                  <a:rPr lang="is-IS" sz="2000" baseline="30000" dirty="0">
                    <a:solidFill>
                      <a:schemeClr val="tx1"/>
                    </a:solidFill>
                  </a:rPr>
                  <a:t>u</a:t>
                </a:r>
                <a:r>
                  <a:rPr lang="it-IT" dirty="0">
                    <a:solidFill>
                      <a:schemeClr val="tx1"/>
                    </a:solidFill>
                  </a:rPr>
                  <a:t>⟩ è una computazione accettante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e, quindi,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endParaRPr lang="is-I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862991"/>
                <a:ext cx="9591598" cy="5745003"/>
              </a:xfrm>
              <a:blipFill rotWithShape="0">
                <a:blip r:embed="rId3"/>
                <a:stretch>
                  <a:fillRect l="-445" t="-637" r="-890" b="-45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02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042" y="288444"/>
            <a:ext cx="8911687" cy="776427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Quanto costa calcolare E(x)?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ottenuto 							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Ricordiamo che stiamo mostrando che </a:t>
                </a:r>
                <a:r>
                  <a:rPr lang="it-IT" b="1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è riducibile </a:t>
                </a:r>
                <a:r>
                  <a:rPr lang="it-IT" dirty="0" err="1">
                    <a:solidFill>
                      <a:schemeClr val="tx1"/>
                    </a:solidFill>
                  </a:rPr>
                  <a:t>polinomialmente</a:t>
                </a:r>
                <a:r>
                  <a:rPr lang="it-IT" dirty="0">
                    <a:solidFill>
                      <a:schemeClr val="tx1"/>
                    </a:solidFill>
                  </a:rPr>
                  <a:t> a SAT (senza curarci della forma congiuntiva normale)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 che, quindi, abbiamo mostrato come trasformare x in E(x)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la macchina 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gioca il ruolo di costante: non è l’istanza!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Ma quanto tempo occorre a calcolare E(x) a partire da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da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?</a:t>
                </a:r>
              </a:p>
              <a:p>
                <a:r>
                  <a:rPr lang="it-IT" dirty="0"/>
                  <a:t>È facile verificare</a:t>
                </a:r>
                <a:r>
                  <a:rPr lang="it-IT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che, per ogni t = 0, 1, </a:t>
                </a:r>
                <a:r>
                  <a:rPr lang="is-IS" dirty="0">
                    <a:solidFill>
                      <a:schemeClr val="tx1"/>
                    </a:solidFill>
                  </a:rPr>
                  <a:t>… , p(|x|), calcolare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s-IS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it-IT" b="1" baseline="30000" dirty="0">
                    <a:solidFill>
                      <a:schemeClr val="tx1"/>
                    </a:solidFill>
                  </a:rPr>
                  <a:t>  </a:t>
                </a:r>
                <a:r>
                  <a:rPr lang="it-IT" dirty="0">
                    <a:solidFill>
                      <a:schemeClr val="tx1"/>
                    </a:solidFill>
                  </a:rPr>
                  <a:t>richiede O(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(|x|)) passi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e, quindi, calcolarli tutti richiede O( [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(|x|)]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passi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Calcolare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richiede un numero di passi proporzionale a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In conclusione, calcoliamo E(x) in O( [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(|x|)]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passi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  <a:blipFill rotWithShape="0">
                <a:blip r:embed="rId2"/>
                <a:stretch>
                  <a:fillRect l="-445" t="-2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953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91042" y="288444"/>
            <a:ext cx="8911687" cy="776427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Il Teorema di Cook-Levin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Abbiamo considerato un qualunque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NP, e da x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abbiamo costruito																						</a:t>
                </a:r>
                <a:r>
                  <a:rPr lang="it-IT" b="1" dirty="0">
                    <a:solidFill>
                      <a:srgbClr val="FF0000"/>
                    </a:solidFill>
                  </a:rPr>
                  <a:t>E(x)  =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𝓗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s-IS" b="1" dirty="0">
                    <a:solidFill>
                      <a:srgbClr val="FF0000"/>
                    </a:solidFill>
                  </a:rPr>
                  <a:t>…															...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s-I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(M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p(|x|)-1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(|x|)-1</a:t>
                </a:r>
                <a:r>
                  <a:rPr lang="it-IT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2000" b="1" baseline="30000" dirty="0" err="1">
                    <a:solidFill>
                      <a:srgbClr val="FF0000"/>
                    </a:solidFill>
                  </a:rPr>
                  <a:t>p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(|x|)</a:t>
                </a:r>
                <a:r>
                  <a:rPr lang="it-IT" sz="2000" b="1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M</a:t>
                </a:r>
                <a:r>
                  <a:rPr lang="it-IT" sz="2000" b="1" baseline="30000" dirty="0">
                    <a:solidFill>
                      <a:srgbClr val="FF0000"/>
                    </a:solidFill>
                  </a:rPr>
                  <a:t>p(|x|)</a:t>
                </a:r>
                <a:r>
                  <a:rPr lang="it-IT" sz="2000" b="1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abbiamo dimostrato che E(x) è calcolabile in O( [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(|x|)]</a:t>
                </a:r>
                <a:r>
                  <a:rPr lang="it-IT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) passi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abbiamo dimostrato che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se e soltanto se E(x) è soddisfacibile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Come abbiamo osservato, E(x) non è in forma congiuntiva normale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Tuttavia, è semplice trasformare E(x) in forma congiuntiva normale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è sufficiente applicare le leggi distributive di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, separatamente, a ciascun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𝓢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r>
                  <a:rPr lang="it-IT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r>
                  <a:rPr lang="it-IT" sz="1800" b="1" baseline="30000" dirty="0">
                    <a:solidFill>
                      <a:srgbClr val="FF0000"/>
                    </a:solidFill>
                  </a:rPr>
                  <a:t>t</a:t>
                </a:r>
                <a:endParaRPr lang="it-IT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ma non lo facciamo!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 questo richiede O(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(|x|)) passi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anche se non lo dimostriamo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E, poiché l’algoritmo non deterministico che abbiamo utilizzato per mostrare che 3SAT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NP prova anche che SAT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NP, questo completa la dimostrazione del Teorema di Cook-Levin: 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SAT è NP-completo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891" y="964555"/>
                <a:ext cx="9591598" cy="5471871"/>
              </a:xfrm>
              <a:blipFill rotWithShape="0">
                <a:blip r:embed="rId2"/>
                <a:stretch>
                  <a:fillRect l="-445" t="-6459" r="-1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93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091" y="341708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Il Teorema di Cook-Levin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Ve lo ricordate il (caro, vecchio) problema SAT?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“ dati un insieme X di variabili booleane ed un predicato </a:t>
                </a:r>
                <a:r>
                  <a:rPr lang="it-IT" dirty="0" err="1">
                    <a:solidFill>
                      <a:schemeClr val="tx1"/>
                    </a:solidFill>
                  </a:rPr>
                  <a:t>f</a:t>
                </a:r>
                <a:r>
                  <a:rPr lang="it-IT" dirty="0">
                    <a:solidFill>
                      <a:schemeClr val="tx1"/>
                    </a:solidFill>
                  </a:rPr>
                  <a:t>, definito sulle variabili in X e in forma congiuntiva normale, decidere se esiste una assegnazione a di valori in {vero, falso} alle variabili in X tale che </a:t>
                </a:r>
                <a:r>
                  <a:rPr lang="it-IT" dirty="0" err="1">
                    <a:solidFill>
                      <a:schemeClr val="tx1"/>
                    </a:solidFill>
                  </a:rPr>
                  <a:t>f</a:t>
                </a:r>
                <a:r>
                  <a:rPr lang="it-IT" dirty="0">
                    <a:solidFill>
                      <a:schemeClr val="tx1"/>
                    </a:solidFill>
                  </a:rPr>
                  <a:t>(a(X))=vero “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Dove, ricordiamo, un predicato </a:t>
                </a:r>
                <a:r>
                  <a:rPr lang="it-IT" dirty="0" err="1">
                    <a:solidFill>
                      <a:schemeClr val="tx1"/>
                    </a:solidFill>
                  </a:rPr>
                  <a:t>f</a:t>
                </a:r>
                <a:r>
                  <a:rPr lang="it-IT" dirty="0">
                    <a:solidFill>
                      <a:schemeClr val="tx1"/>
                    </a:solidFill>
                  </a:rPr>
                  <a:t> è in forma congiuntiva normale se</a:t>
                </a:r>
              </a:p>
              <a:p>
                <a:pPr lvl="1"/>
                <a:r>
                  <a:rPr lang="it-IT" dirty="0" err="1">
                    <a:solidFill>
                      <a:schemeClr val="tx1"/>
                    </a:solidFill>
                  </a:rPr>
                  <a:t>f</a:t>
                </a:r>
                <a:r>
                  <a:rPr lang="it-IT" dirty="0">
                    <a:solidFill>
                      <a:schemeClr val="tx1"/>
                    </a:solidFill>
                  </a:rPr>
                  <a:t> è la congiunzione di un certo numero di clausole: </a:t>
                </a:r>
                <a:r>
                  <a:rPr lang="it-IT" dirty="0" err="1">
                    <a:solidFill>
                      <a:schemeClr val="tx1"/>
                    </a:solidFill>
                  </a:rPr>
                  <a:t>f</a:t>
                </a:r>
                <a:r>
                  <a:rPr lang="it-IT" dirty="0">
                    <a:solidFill>
                      <a:schemeClr val="tx1"/>
                    </a:solidFill>
                  </a:rPr>
                  <a:t> = c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c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s-IS" dirty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c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m</a:t>
                </a:r>
              </a:p>
              <a:p>
                <a:pPr lvl="1"/>
                <a:r>
                  <a:rPr lang="is-IS" dirty="0">
                    <a:solidFill>
                      <a:schemeClr val="tx1"/>
                    </a:solidFill>
                  </a:rPr>
                  <a:t>e ciascuna c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j</a:t>
                </a:r>
                <a:r>
                  <a:rPr lang="is-IS" dirty="0">
                    <a:solidFill>
                      <a:schemeClr val="tx1"/>
                    </a:solidFill>
                  </a:rPr>
                  <a:t> è la disgiunzione  (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) di letterali, ad esempio x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∨¬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x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 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x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∨¬</m:t>
                    </m:r>
                  </m:oMath>
                </a14:m>
                <a:r>
                  <a:rPr lang="is-IS" dirty="0">
                    <a:solidFill>
                      <a:schemeClr val="tx1"/>
                    </a:solidFill>
                  </a:rPr>
                  <a:t> x</a:t>
                </a:r>
                <a:r>
                  <a:rPr lang="is-IS" sz="1800" baseline="-25000" dirty="0">
                    <a:solidFill>
                      <a:schemeClr val="tx1"/>
                    </a:solidFill>
                  </a:rPr>
                  <a:t>4</a:t>
                </a:r>
                <a:r>
                  <a:rPr lang="is-IS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Ebbene, il Teorema di Cook-Levin dice, semplicemente, che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2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b="1" dirty="0">
                    <a:solidFill>
                      <a:schemeClr val="tx1"/>
                    </a:solidFill>
                  </a:rPr>
                  <a:t>TEOREMA di Cook-Levin</a:t>
                </a:r>
                <a:r>
                  <a:rPr lang="it-IT" dirty="0">
                    <a:solidFill>
                      <a:schemeClr val="tx1"/>
                    </a:solidFill>
                  </a:rPr>
                  <a:t>: SAT è NP-completo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lvl="3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Un enunciato facile facile</a:t>
                </a:r>
                <a:r>
                  <a:rPr lang="is-IS" dirty="0">
                    <a:solidFill>
                      <a:schemeClr val="tx1"/>
                    </a:solidFill>
                  </a:rPr>
                  <a:t>…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6247" y="1145143"/>
                <a:ext cx="9922106" cy="5510614"/>
              </a:xfrm>
              <a:blipFill rotWithShape="0">
                <a:blip r:embed="rId2"/>
                <a:stretch>
                  <a:fillRect l="-430" t="-6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68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091" y="341708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Il Teorema di Cook-Levin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05559" y="743424"/>
                <a:ext cx="9922106" cy="5913407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sz="1900" b="1" dirty="0">
                    <a:solidFill>
                      <a:schemeClr val="tx1"/>
                    </a:solidFill>
                  </a:rPr>
                  <a:t>TEOREMA di Cook-Levin</a:t>
                </a:r>
                <a:r>
                  <a:rPr lang="it-IT" sz="1900" dirty="0">
                    <a:solidFill>
                      <a:schemeClr val="tx1"/>
                    </a:solidFill>
                  </a:rPr>
                  <a:t>: SAT è NP-completo</a:t>
                </a:r>
              </a:p>
              <a:p>
                <a:pPr lvl="4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sz="1900" dirty="0">
                    <a:solidFill>
                      <a:schemeClr val="tx1"/>
                    </a:solidFill>
                  </a:rPr>
                  <a:t>Un enunciato facile facile</a:t>
                </a:r>
                <a:r>
                  <a:rPr lang="is-IS" sz="1900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is-IS" sz="1900" dirty="0">
                    <a:solidFill>
                      <a:schemeClr val="tx1"/>
                    </a:solidFill>
                  </a:rPr>
                  <a:t>Per dimostrarlo occorre mostrare che è possibile ridurre a SAT </a:t>
                </a:r>
                <a:r>
                  <a:rPr lang="is-IS" sz="1900" b="1" i="1" dirty="0">
                    <a:solidFill>
                      <a:srgbClr val="D441C9"/>
                    </a:solidFill>
                  </a:rPr>
                  <a:t>ogni</a:t>
                </a:r>
                <a:r>
                  <a:rPr lang="is-IS" sz="1900" dirty="0">
                    <a:solidFill>
                      <a:srgbClr val="D441C9"/>
                    </a:solidFill>
                  </a:rPr>
                  <a:t> </a:t>
                </a:r>
                <a:r>
                  <a:rPr lang="is-IS" sz="1900" dirty="0">
                    <a:solidFill>
                      <a:schemeClr val="tx1"/>
                    </a:solidFill>
                  </a:rPr>
                  <a:t>problema in NP </a:t>
                </a:r>
              </a:p>
              <a:p>
                <a:r>
                  <a:rPr lang="is-IS" sz="1900" dirty="0">
                    <a:solidFill>
                      <a:schemeClr val="tx1"/>
                    </a:solidFill>
                  </a:rPr>
                  <a:t>ossia, dobbiamo prendere un </a:t>
                </a:r>
                <a:r>
                  <a:rPr lang="is-IS" sz="1900" b="1" i="1" dirty="0">
                    <a:solidFill>
                      <a:srgbClr val="D441C9"/>
                    </a:solidFill>
                  </a:rPr>
                  <a:t>qualsiasi </a:t>
                </a:r>
                <a:r>
                  <a:rPr lang="is-IS" sz="1900" dirty="0">
                    <a:solidFill>
                      <a:schemeClr val="tx1"/>
                    </a:solidFill>
                  </a:rPr>
                  <a:t>problema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sz="1900" dirty="0">
                    <a:solidFill>
                      <a:schemeClr val="tx1"/>
                    </a:solidFill>
                  </a:rPr>
                  <a:t> in NP mostrare come trasformare le sue istanze in istanze di SAT in modo tale che </a:t>
                </a:r>
              </a:p>
              <a:p>
                <a:pPr lvl="1"/>
                <a:r>
                  <a:rPr lang="is-IS" sz="1700" dirty="0">
                    <a:solidFill>
                      <a:schemeClr val="tx1"/>
                    </a:solidFill>
                  </a:rPr>
                  <a:t>se x è un’istanza sì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sz="1700" dirty="0">
                    <a:solidFill>
                      <a:schemeClr val="tx1"/>
                    </a:solidFill>
                  </a:rPr>
                  <a:t> allora l’istanza nella quale x viene trasformata è un’istanza sì di SAT </a:t>
                </a:r>
              </a:p>
              <a:p>
                <a:pPr lvl="1"/>
                <a:r>
                  <a:rPr lang="is-IS" sz="1700" dirty="0">
                    <a:solidFill>
                      <a:schemeClr val="tx1"/>
                    </a:solidFill>
                  </a:rPr>
                  <a:t>se x è un’istanza no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s-IS" sz="1700" dirty="0">
                    <a:solidFill>
                      <a:schemeClr val="tx1"/>
                    </a:solidFill>
                  </a:rPr>
                  <a:t> allora l’istanza nella quale x viene trasformata è un’istanza no di SAT</a:t>
                </a:r>
              </a:p>
              <a:p>
                <a:r>
                  <a:rPr lang="it-IT" sz="1900" dirty="0">
                    <a:solidFill>
                      <a:schemeClr val="tx1"/>
                    </a:solidFill>
                  </a:rPr>
                  <a:t>Ma in NP troviamo problemi in ambiti diversissimi</a:t>
                </a:r>
              </a:p>
              <a:p>
                <a:pPr lvl="1"/>
                <a:r>
                  <a:rPr lang="it-IT" dirty="0"/>
                  <a:t>problemi di acquisto di biglietti aerei senza spendere una fortuna</a:t>
                </a:r>
              </a:p>
              <a:p>
                <a:pPr lvl="1"/>
                <a:r>
                  <a:rPr lang="it-IT" dirty="0"/>
                  <a:t>problemi di suddivisione di oggetti sui due piatti di una bilancia mantenendoli in equilibrio </a:t>
                </a:r>
              </a:p>
              <a:p>
                <a:pPr lvl="1"/>
                <a:r>
                  <a:rPr lang="it-IT" dirty="0"/>
                  <a:t>problemi di piastrellamento di un pavimento senza lasciare spazi scoperti </a:t>
                </a:r>
              </a:p>
              <a:p>
                <a:pPr lvl="1"/>
                <a:r>
                  <a:rPr lang="it-IT" dirty="0"/>
                  <a:t>problemi di scelta di rappresentanti</a:t>
                </a:r>
              </a:p>
              <a:p>
                <a:pPr lvl="1"/>
                <a:r>
                  <a:rPr lang="it-IT" dirty="0"/>
                  <a:t>... 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sz="1900" dirty="0">
                    <a:solidFill>
                      <a:schemeClr val="tx1"/>
                    </a:solidFill>
                  </a:rPr>
                  <a:t>Come facciamo a mostrare come trasformare una </a:t>
                </a:r>
                <a:r>
                  <a:rPr lang="it-IT" sz="1900" b="1" i="1" dirty="0">
                    <a:solidFill>
                      <a:srgbClr val="D441C9"/>
                    </a:solidFill>
                  </a:rPr>
                  <a:t>qualsiasi</a:t>
                </a:r>
                <a:r>
                  <a:rPr lang="it-IT" sz="1900" dirty="0">
                    <a:solidFill>
                      <a:schemeClr val="tx1"/>
                    </a:solidFill>
                  </a:rPr>
                  <a:t> istanza di un </a:t>
                </a:r>
                <a:r>
                  <a:rPr lang="it-IT" sz="1900" b="1" i="1" dirty="0">
                    <a:solidFill>
                      <a:srgbClr val="D441C9"/>
                    </a:solidFill>
                  </a:rPr>
                  <a:t>qualsiasi</a:t>
                </a:r>
                <a:r>
                  <a:rPr lang="it-IT" sz="1900" dirty="0">
                    <a:solidFill>
                      <a:srgbClr val="D441C9"/>
                    </a:solidFill>
                  </a:rPr>
                  <a:t> </a:t>
                </a:r>
                <a:r>
                  <a:rPr lang="it-IT" sz="1900" dirty="0">
                    <a:solidFill>
                      <a:schemeClr val="tx1"/>
                    </a:solidFill>
                  </a:rPr>
                  <a:t>problema in NP in un’istanza di SAT?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5559" y="743424"/>
                <a:ext cx="9922106" cy="5913407"/>
              </a:xfrm>
              <a:blipFill rotWithShape="0">
                <a:blip r:embed="rId2"/>
                <a:stretch>
                  <a:fillRect l="-430" r="-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32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52091" y="341708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Il Teorema di Cook-Levin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05559" y="743424"/>
                <a:ext cx="9922106" cy="5913407"/>
              </a:xfrm>
            </p:spPr>
            <p:txBody>
              <a:bodyPr>
                <a:normAutofit/>
              </a:bodyPr>
              <a:lstStyle/>
              <a:p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b="1" dirty="0">
                    <a:solidFill>
                      <a:schemeClr val="tx1"/>
                    </a:solidFill>
                  </a:rPr>
                  <a:t>TEOREMA di Cook-Levin</a:t>
                </a:r>
                <a:r>
                  <a:rPr lang="it-IT" dirty="0">
                    <a:solidFill>
                      <a:schemeClr val="tx1"/>
                    </a:solidFill>
                  </a:rPr>
                  <a:t>: SAT è NP-completo</a:t>
                </a:r>
              </a:p>
              <a:p>
                <a:pPr lvl="3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Come facciamo a mostrare come trasformare un </a:t>
                </a:r>
                <a:r>
                  <a:rPr lang="it-IT" b="1" i="1" dirty="0">
                    <a:solidFill>
                      <a:srgbClr val="D441C9"/>
                    </a:solidFill>
                  </a:rPr>
                  <a:t>qualsiasi</a:t>
                </a:r>
                <a:r>
                  <a:rPr lang="it-IT" dirty="0">
                    <a:solidFill>
                      <a:srgbClr val="D441C9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problema in NP a SAT se i problemi in NP sono così diversi gli uni dagli altri?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Semplice: sfruttiamo l’unica caratteristica che tutti i problemi in NP hanno in comune: l’appartenere ad NP!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Ossia la caratteristica di essere accettati da una macchina di Turing non deterministica in tempo polinomiale</a:t>
                </a:r>
              </a:p>
              <a:p>
                <a:pPr lvl="6"/>
                <a:endParaRPr lang="it-IT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Consideriamo, allora, un generico problema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NP e sia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 il linguaggio contenente la codifica ragionevole delle istanze sì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lvl="1" indent="-342900"/>
                <a:r>
                  <a:rPr lang="it-IT" sz="1800" b="1" dirty="0">
                    <a:solidFill>
                      <a:srgbClr val="3636E8"/>
                    </a:solidFill>
                  </a:rPr>
                  <a:t>e cerchiamo di descrivere sotto forma di espressione booleana il predicato “x </a:t>
                </a:r>
                <a14:m>
                  <m:oMath xmlns:m="http://schemas.openxmlformats.org/officeDocument/2006/math">
                    <m:r>
                      <a:rPr lang="it-IT" sz="18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800" b="1" dirty="0">
                    <a:solidFill>
                      <a:srgbClr val="3636E8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800" b="1" dirty="0">
                    <a:solidFill>
                      <a:srgbClr val="3636E8"/>
                    </a:solidFill>
                  </a:rPr>
                  <a:t>” </a:t>
                </a:r>
                <a:endParaRPr lang="it-IT" sz="1800" b="1" dirty="0">
                  <a:solidFill>
                    <a:schemeClr val="tx1"/>
                  </a:solidFill>
                </a:endParaRPr>
              </a:p>
              <a:p>
                <a:pPr marL="742950" lvl="2" indent="-342900"/>
                <a:r>
                  <a:rPr lang="it-IT" sz="1600" dirty="0">
                    <a:solidFill>
                      <a:schemeClr val="tx1"/>
                    </a:solidFill>
                  </a:rPr>
                  <a:t>per il momento, ci disinteressiamo della forma congiuntiva normale</a:t>
                </a:r>
              </a:p>
              <a:p>
                <a:pPr marL="742950" lvl="2" indent="-342900"/>
                <a:r>
                  <a:rPr lang="it-IT" sz="1600" b="1" dirty="0">
                    <a:solidFill>
                      <a:srgbClr val="FF0000"/>
                    </a:solidFill>
                  </a:rPr>
                  <a:t>la dimostrazione che vi presento in questa lezione è diversa da quella sulle dispense</a:t>
                </a:r>
                <a:endParaRPr lang="it-IT" dirty="0">
                  <a:solidFill>
                    <a:schemeClr val="tx1"/>
                  </a:solidFill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5559" y="743424"/>
                <a:ext cx="9922106" cy="5913407"/>
              </a:xfrm>
              <a:blipFill>
                <a:blip r:embed="rId2"/>
                <a:stretch>
                  <a:fillRect l="-384" r="-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Il Teorema di Cook-Levin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sz="1600" dirty="0">
                    <a:solidFill>
                      <a:schemeClr val="tx1"/>
                    </a:solidFill>
                  </a:rPr>
                  <a:t>Consideriamo un generico problema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NP e sia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{0,1}* il linguaggio contenente la codifica ragionevole delle istanze sì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sz="1600" b="1" dirty="0">
                    <a:solidFill>
                      <a:srgbClr val="3636E8"/>
                    </a:solidFill>
                  </a:rPr>
                  <a:t>e cerchiamo di descrivere sotto forma di espressione booleana il predicato “x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sz="1600" b="1" dirty="0">
                    <a:solidFill>
                      <a:srgbClr val="3636E8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1600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sz="1600" b="1" dirty="0">
                    <a:solidFill>
                      <a:srgbClr val="3636E8"/>
                    </a:solidFill>
                  </a:rPr>
                  <a:t>”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sia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una macchina di </a:t>
                </a:r>
                <a:r>
                  <a:rPr lang="it-IT" dirty="0" err="1">
                    <a:solidFill>
                      <a:schemeClr val="tx1"/>
                    </a:solidFill>
                  </a:rPr>
                  <a:t>Turing</a:t>
                </a:r>
                <a:r>
                  <a:rPr lang="it-IT" dirty="0">
                    <a:solidFill>
                      <a:schemeClr val="tx1"/>
                    </a:solidFill>
                  </a:rPr>
                  <a:t> non deterministica </a:t>
                </a:r>
                <a:r>
                  <a:rPr lang="it-IT" u="sng" dirty="0">
                    <a:solidFill>
                      <a:schemeClr val="tx1"/>
                    </a:solidFill>
                  </a:rPr>
                  <a:t>ad un nastro </a:t>
                </a:r>
                <a:r>
                  <a:rPr lang="it-IT" dirty="0">
                    <a:solidFill>
                      <a:schemeClr val="tx1"/>
                    </a:solidFill>
                  </a:rPr>
                  <a:t>che accetta, anzi, che decide,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in tempo polinomiale: ossia, esiste un polinomio </a:t>
                </a:r>
                <a:r>
                  <a:rPr lang="it-IT" dirty="0" err="1">
                    <a:solidFill>
                      <a:schemeClr val="tx1"/>
                    </a:solidFill>
                  </a:rPr>
                  <a:t>p</a:t>
                </a:r>
                <a:r>
                  <a:rPr lang="it-IT" dirty="0">
                    <a:solidFill>
                      <a:schemeClr val="tx1"/>
                    </a:solidFill>
                  </a:rPr>
                  <a:t> tale che,             per ogni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{0,1}*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ntime(NT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,x)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p(|x|)</a:t>
                </a:r>
                <a:endParaRPr lang="it-IT" sz="1800" baseline="30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=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sz="1800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se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q</a:t>
                </a:r>
                <a:r>
                  <a:rPr lang="it-IT" sz="1800" baseline="-25000" dirty="0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se 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L’affermazione “x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” è </a:t>
                </a:r>
                <a:r>
                  <a:rPr lang="it-IT" i="1" dirty="0">
                    <a:solidFill>
                      <a:schemeClr val="tx1"/>
                    </a:solidFill>
                  </a:rPr>
                  <a:t>logicamente equivalente </a:t>
                </a:r>
                <a:r>
                  <a:rPr lang="it-IT" dirty="0">
                    <a:solidFill>
                      <a:schemeClr val="tx1"/>
                    </a:solidFill>
                  </a:rPr>
                  <a:t>all’affermazione 		          			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  =	“x (e nient’altro che x) è scritto sul nastro di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										  		</a:t>
                </a:r>
                <a:r>
                  <a:rPr lang="it-IT" b="1" u="sng" dirty="0">
                    <a:solidFill>
                      <a:srgbClr val="D441C9"/>
                    </a:solidFill>
                  </a:rPr>
                  <a:t>e</a:t>
                </a:r>
                <a:r>
                  <a:rPr lang="it-IT" b="1" dirty="0">
                    <a:solidFill>
                      <a:srgbClr val="D441C9"/>
                    </a:solidFill>
                  </a:rPr>
                  <a:t> la testina di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è posizionata sul primo carattere di x 								</a:t>
                </a:r>
                <a:r>
                  <a:rPr lang="it-IT" b="1" u="sng" dirty="0">
                    <a:solidFill>
                      <a:srgbClr val="D441C9"/>
                    </a:solidFill>
                  </a:rPr>
                  <a:t>e</a:t>
                </a:r>
                <a:r>
                  <a:rPr lang="it-IT" b="1" dirty="0">
                    <a:solidFill>
                      <a:srgbClr val="D441C9"/>
                    </a:solidFill>
                  </a:rPr>
                  <a:t> NT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 è nel suo stato iniziale, 													</a:t>
                </a:r>
                <a:r>
                  <a:rPr lang="it-IT" b="1" u="sng" dirty="0">
                    <a:solidFill>
                      <a:srgbClr val="D441C9"/>
                    </a:solidFill>
                  </a:rPr>
                  <a:t>e</a:t>
                </a:r>
                <a:r>
                  <a:rPr lang="it-IT" b="1" dirty="0">
                    <a:solidFill>
                      <a:srgbClr val="D441C9"/>
                    </a:solidFill>
                  </a:rPr>
                  <a:t> esiste una sequenza di al più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p</a:t>
                </a:r>
                <a:r>
                  <a:rPr lang="it-IT" b="1" dirty="0">
                    <a:solidFill>
                      <a:srgbClr val="D441C9"/>
                    </a:solidFill>
                  </a:rPr>
                  <a:t>(|x|) quintuple di NT</a:t>
                </a:r>
                <a14:m>
                  <m:oMath xmlns:m="http://schemas.openxmlformats.org/officeDocument/2006/math">
                    <m:r>
                      <a:rPr lang="el-GR" sz="2000" b="1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che 							possono essere eseguite una di seguito all’altra e portano la 							macchina nello stato </a:t>
                </a:r>
                <a:r>
                  <a:rPr lang="it-IT" b="1" dirty="0" err="1">
                    <a:solidFill>
                      <a:srgbClr val="D441C9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D441C9"/>
                    </a:solidFill>
                  </a:rPr>
                  <a:t>A</a:t>
                </a:r>
                <a:r>
                  <a:rPr lang="it-IT" b="1" dirty="0">
                    <a:solidFill>
                      <a:srgbClr val="D441C9"/>
                    </a:solidFill>
                  </a:rPr>
                  <a:t>” </a:t>
                </a:r>
              </a:p>
              <a:p>
                <a:pPr lvl="5"/>
                <a:endParaRPr lang="it-IT" b="1" dirty="0">
                  <a:solidFill>
                    <a:srgbClr val="D441C9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cioè</a:t>
                </a:r>
                <a:r>
                  <a:rPr lang="it-IT" b="1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i="0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 se e soltanto se 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</a:t>
                </a:r>
                <a:r>
                  <a:rPr lang="it-IT" b="1" dirty="0">
                    <a:solidFill>
                      <a:schemeClr val="tx1"/>
                    </a:solidFill>
                  </a:rPr>
                  <a:t> è vera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>
                <a:blip r:embed="rId3"/>
                <a:stretch>
                  <a:fillRect l="-384" t="-6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805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Da computazione a espressione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 fontScale="92500"/>
              </a:bodyPr>
              <a:lstStyle/>
              <a:p>
                <a:r>
                  <a:rPr lang="it-IT" b="1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L</a:t>
                </a:r>
                <a14:m>
                  <m:oMath xmlns:m="http://schemas.openxmlformats.org/officeDocument/2006/math">
                    <m:r>
                      <a:rPr lang="el-GR" sz="2000" b="1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𝜞</m:t>
                    </m:r>
                  </m:oMath>
                </a14:m>
                <a:r>
                  <a:rPr lang="it-IT" b="1" dirty="0">
                    <a:solidFill>
                      <a:schemeClr val="tx1"/>
                    </a:solidFill>
                  </a:rPr>
                  <a:t>  se e soltanto se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b="1" dirty="0">
                    <a:solidFill>
                      <a:schemeClr val="tx1"/>
                    </a:solidFill>
                  </a:rPr>
                  <a:t>è vera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non resta che </a:t>
                </a:r>
                <a:r>
                  <a:rPr lang="it-IT" b="1" dirty="0">
                    <a:solidFill>
                      <a:srgbClr val="3636E8"/>
                    </a:solidFill>
                  </a:rPr>
                  <a:t>descrivere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b="1" dirty="0">
                    <a:solidFill>
                      <a:srgbClr val="3636E8"/>
                    </a:solidFill>
                  </a:rPr>
                  <a:t>sotto forma di una espressione booleana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b="1" dirty="0">
                    <a:solidFill>
                      <a:srgbClr val="3636E8"/>
                    </a:solidFill>
                  </a:rPr>
                  <a:t>che sia soddisfacibile se e soltanto se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𝜸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(x) </a:t>
                </a:r>
                <a:r>
                  <a:rPr lang="it-IT" b="1" dirty="0">
                    <a:solidFill>
                      <a:srgbClr val="3636E8"/>
                    </a:solidFill>
                  </a:rPr>
                  <a:t>è vera </a:t>
                </a:r>
              </a:p>
              <a:p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deve descrivere una </a:t>
                </a:r>
                <a:r>
                  <a:rPr lang="it-IT" b="1" dirty="0">
                    <a:solidFill>
                      <a:srgbClr val="D441C9"/>
                    </a:solidFill>
                  </a:rPr>
                  <a:t>computazione di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  <m:r>
                      <a:rPr lang="it-IT" b="1" i="0" baseline="-25000" smtClean="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che ha inizio con x scritto sul suo nastro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e, poiché ogni computazione di ogni macchina di </a:t>
                </a:r>
                <a:r>
                  <a:rPr lang="it-IT" dirty="0" err="1">
                    <a:solidFill>
                      <a:schemeClr val="tx1"/>
                    </a:solidFill>
                  </a:rPr>
                  <a:t>Turing</a:t>
                </a:r>
                <a:r>
                  <a:rPr lang="it-IT" dirty="0">
                    <a:solidFill>
                      <a:schemeClr val="tx1"/>
                    </a:solidFill>
                  </a:rPr>
                  <a:t> è una sequenza di </a:t>
                </a:r>
                <a:r>
                  <a:rPr lang="it-IT" i="1" dirty="0">
                    <a:solidFill>
                      <a:schemeClr val="tx1"/>
                    </a:solidFill>
                  </a:rPr>
                  <a:t>stati globali</a:t>
                </a:r>
                <a:r>
                  <a:rPr lang="it-IT" dirty="0">
                    <a:solidFill>
                      <a:schemeClr val="tx1"/>
                    </a:solidFill>
                  </a:rPr>
                  <a:t>,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per costruire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è necessario introdurre le variabili booleane che descrivano, per ogni passo t della computazione (con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p(|x|)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 lo </a:t>
                </a:r>
                <a:r>
                  <a:rPr lang="it-IT" i="1" dirty="0">
                    <a:solidFill>
                      <a:schemeClr val="tx1"/>
                    </a:solidFill>
                  </a:rPr>
                  <a:t>stato globale </a:t>
                </a:r>
                <a:r>
                  <a:rPr lang="it-IT" dirty="0">
                    <a:solidFill>
                      <a:schemeClr val="tx1"/>
                    </a:solidFill>
                  </a:rPr>
                  <a:t>in cui si troverebbe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al passo t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(x):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un 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N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permettano di rappresentare il carattere contenuto in </a:t>
                </a:r>
                <a:r>
                  <a:rPr lang="it-IT" i="1" dirty="0">
                    <a:solidFill>
                      <a:schemeClr val="tx1"/>
                    </a:solidFill>
                  </a:rPr>
                  <a:t>ciascuna cella </a:t>
                </a:r>
                <a:r>
                  <a:rPr lang="it-IT" dirty="0">
                    <a:solidFill>
                      <a:schemeClr val="tx1"/>
                    </a:solidFill>
                  </a:rPr>
                  <a:t>del nastro di lavoro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;  </a:t>
                </a:r>
                <a:endParaRPr lang="it-IT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un insieme M di variabili booleane che permettano di rappresentare lo stato interno di 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;  </a:t>
                </a:r>
                <a:endParaRPr lang="it-IT" sz="1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un insieme </a:t>
                </a:r>
                <a:r>
                  <a:rPr lang="it-IT" dirty="0" err="1">
                    <a:solidFill>
                      <a:schemeClr val="tx1"/>
                    </a:solidFill>
                  </a:rPr>
                  <a:t>R</a:t>
                </a:r>
                <a:r>
                  <a:rPr lang="it-IT" dirty="0">
                    <a:solidFill>
                      <a:schemeClr val="tx1"/>
                    </a:solidFill>
                  </a:rPr>
                  <a:t> di variabili booleane che permettano di rappresentare la cella del nastro di lavoro sulla quale è posizionata la testina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.  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Vediamo, uno alla volta, questi insiemi di variabili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insieme alle condizioni che devono soddisfare perché rappresentino quel che devono rappresentare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 rotWithShape="0">
                <a:blip r:embed="rId2"/>
                <a:stretch>
                  <a:fillRect l="-3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16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32635" y="207596"/>
            <a:ext cx="8911687" cy="80343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Variabili per lo stato interno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Iniziamo a descrivere l’insieme M di variabili booleane che permettono di rappresentare lo stato interno di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ad </a:t>
                </a:r>
                <a:r>
                  <a:rPr lang="it-IT" i="1" dirty="0">
                    <a:solidFill>
                      <a:schemeClr val="tx1"/>
                    </a:solidFill>
                  </a:rPr>
                  <a:t>ogni passo </a:t>
                </a:r>
                <a:r>
                  <a:rPr lang="it-IT" dirty="0">
                    <a:solidFill>
                      <a:schemeClr val="tx1"/>
                    </a:solidFill>
                  </a:rPr>
                  <a:t>della computazione NT</a:t>
                </a:r>
                <a:r>
                  <a:rPr lang="el-GR" baseline="-25000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(x) </a:t>
                </a:r>
                <a:endParaRPr lang="it-IT" sz="14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Sia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dirty="0">
                    <a:solidFill>
                      <a:schemeClr val="tx1"/>
                    </a:solidFill>
                  </a:rPr>
                  <a:t> = {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, q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  <a:r>
                  <a:rPr lang="is-IS" dirty="0">
                    <a:solidFill>
                      <a:schemeClr val="tx1"/>
                    </a:solidFill>
                  </a:rPr>
                  <a:t>… ,q</a:t>
                </a:r>
                <a:r>
                  <a:rPr lang="is-IS" sz="2000" baseline="-25000" dirty="0">
                    <a:solidFill>
                      <a:schemeClr val="tx1"/>
                    </a:solidFill>
                  </a:rPr>
                  <a:t>k</a:t>
                </a:r>
                <a:r>
                  <a:rPr lang="is-IS" dirty="0">
                    <a:solidFill>
                      <a:schemeClr val="tx1"/>
                    </a:solidFill>
                  </a:rPr>
                  <a:t>} l’insieme degli stati di </a:t>
                </a:r>
                <a:r>
                  <a:rPr lang="it-IT" dirty="0">
                    <a:solidFill>
                      <a:schemeClr val="tx1"/>
                    </a:solidFill>
                  </a:rPr>
                  <a:t>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, </a:t>
                </a:r>
              </a:p>
              <a:p>
                <a:pPr lvl="1"/>
                <a:r>
                  <a:rPr lang="it-IT" dirty="0">
                    <a:solidFill>
                      <a:schemeClr val="tx1"/>
                    </a:solidFill>
                  </a:rPr>
                  <a:t>ove q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it-IT" dirty="0">
                    <a:solidFill>
                      <a:schemeClr val="tx1"/>
                    </a:solidFill>
                  </a:rPr>
                  <a:t> è lo stato iniziale, q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it-IT" dirty="0">
                    <a:solidFill>
                      <a:schemeClr val="tx1"/>
                    </a:solidFill>
                  </a:rPr>
                  <a:t> =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A</a:t>
                </a:r>
                <a:r>
                  <a:rPr lang="it-IT" dirty="0">
                    <a:solidFill>
                      <a:schemeClr val="tx1"/>
                    </a:solidFill>
                  </a:rPr>
                  <a:t> e q</a:t>
                </a:r>
                <a:r>
                  <a:rPr lang="it-IT" baseline="-25000" dirty="0">
                    <a:solidFill>
                      <a:schemeClr val="tx1"/>
                    </a:solidFill>
                  </a:rPr>
                  <a:t>2 </a:t>
                </a:r>
                <a:r>
                  <a:rPr lang="it-IT" dirty="0">
                    <a:solidFill>
                      <a:schemeClr val="tx1"/>
                    </a:solidFill>
                  </a:rPr>
                  <a:t>= </a:t>
                </a:r>
                <a:r>
                  <a:rPr lang="it-IT" dirty="0" err="1">
                    <a:solidFill>
                      <a:schemeClr val="tx1"/>
                    </a:solidFill>
                  </a:rPr>
                  <a:t>q</a:t>
                </a:r>
                <a:r>
                  <a:rPr lang="it-IT" baseline="-25000" dirty="0" err="1">
                    <a:solidFill>
                      <a:schemeClr val="tx1"/>
                    </a:solidFill>
                  </a:rPr>
                  <a:t>R</a:t>
                </a:r>
                <a:endParaRPr lang="it-IT" baseline="-25000" dirty="0">
                  <a:solidFill>
                    <a:schemeClr val="tx1"/>
                  </a:solidFill>
                </a:endParaRP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L’insieme M di variabili, insieme ad una porzione E</a:t>
                </a:r>
                <a:r>
                  <a:rPr lang="it-IT" sz="2000" baseline="-25000" dirty="0">
                    <a:solidFill>
                      <a:schemeClr val="tx1"/>
                    </a:solidFill>
                  </a:rPr>
                  <a:t>M</a:t>
                </a:r>
                <a:r>
                  <a:rPr lang="it-IT" dirty="0">
                    <a:solidFill>
                      <a:schemeClr val="tx1"/>
                    </a:solidFill>
                  </a:rPr>
                  <a:t> dell’espressione </a:t>
                </a:r>
                <a:r>
                  <a:rPr lang="it-IT" b="1" dirty="0">
                    <a:solidFill>
                      <a:srgbClr val="D441C9"/>
                    </a:solidFill>
                  </a:rPr>
                  <a:t>E(x) </a:t>
                </a:r>
                <a:r>
                  <a:rPr lang="it-IT" dirty="0">
                    <a:solidFill>
                      <a:schemeClr val="tx1"/>
                    </a:solidFill>
                  </a:rPr>
                  <a:t>che stiamo costruendo, servono a descrivere in quale stato interno si trova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 ad ogni passo della computazione NT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-2500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(x)</a:t>
                </a:r>
                <a:r>
                  <a:rPr lang="it-IT" sz="1200" dirty="0">
                    <a:solidFill>
                      <a:schemeClr val="tx1"/>
                    </a:solidFill>
                  </a:rPr>
                  <a:t>: </a:t>
                </a:r>
                <a:r>
                  <a:rPr lang="it-IT" dirty="0">
                    <a:solidFill>
                      <a:schemeClr val="tx1"/>
                    </a:solidFill>
                  </a:rPr>
                  <a:t>ciò che vogliamo è che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ogni volta che i valori assegnati alle variabili in M fanno assumere ad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D441C9"/>
                        </a:solidFill>
                        <a:latin typeface="Cambria Math" charset="0"/>
                      </a:rPr>
                      <m:t>𝐄</m:t>
                    </m:r>
                  </m:oMath>
                </a14:m>
                <a:r>
                  <a:rPr lang="it-IT" sz="1800" b="1" baseline="-25000" dirty="0">
                    <a:solidFill>
                      <a:srgbClr val="D441C9"/>
                    </a:solidFill>
                  </a:rPr>
                  <a:t>M</a:t>
                </a:r>
                <a:r>
                  <a:rPr lang="it-IT" b="1" dirty="0">
                    <a:solidFill>
                      <a:srgbClr val="D441C9"/>
                    </a:solidFill>
                  </a:rPr>
                  <a:t> il valore vero</a:t>
                </a:r>
                <a:r>
                  <a:rPr lang="it-IT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it-IT" b="1" dirty="0">
                    <a:solidFill>
                      <a:srgbClr val="D441C9"/>
                    </a:solidFill>
                  </a:rPr>
                  <a:t>osservando i valori assegnati alle variabili contenute in M, dobbiamo essere in grado di rispondere a domande del tipo “è q</a:t>
                </a:r>
                <a:r>
                  <a:rPr lang="it-IT" sz="1800" b="1" baseline="-25000" dirty="0">
                    <a:solidFill>
                      <a:srgbClr val="D441C9"/>
                    </a:solidFill>
                  </a:rPr>
                  <a:t>4</a:t>
                </a:r>
                <a:r>
                  <a:rPr lang="it-IT" b="1" dirty="0">
                    <a:solidFill>
                      <a:srgbClr val="D441C9"/>
                    </a:solidFill>
                  </a:rPr>
                  <a:t> lo stato interno di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al passo 25 della computazione NT</a:t>
                </a:r>
                <a14:m>
                  <m:oMath xmlns:m="http://schemas.openxmlformats.org/officeDocument/2006/math">
                    <m:r>
                      <a:rPr lang="el-GR" sz="1800" b="1" i="0" baseline="-25000">
                        <a:solidFill>
                          <a:srgbClr val="D441C9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D441C9"/>
                    </a:solidFill>
                  </a:rPr>
                  <a:t> (x)</a:t>
                </a:r>
                <a:r>
                  <a:rPr lang="it-IT" sz="1100" b="1" dirty="0">
                    <a:solidFill>
                      <a:srgbClr val="D441C9"/>
                    </a:solidFill>
                  </a:rPr>
                  <a:t> </a:t>
                </a:r>
                <a:r>
                  <a:rPr lang="it-IT" b="1" dirty="0">
                    <a:solidFill>
                      <a:srgbClr val="D441C9"/>
                    </a:solidFill>
                  </a:rPr>
                  <a:t>?”. 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Per ogni passo t (con 0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p(|x|)</a:t>
                </a:r>
                <a:r>
                  <a:rPr lang="it-IT" sz="20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), e per ogni 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{ 0,1,...,k }, M contiene una variabile booleana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: 																						</a:t>
                </a:r>
                <a:r>
                  <a:rPr lang="it-IT" b="1" dirty="0">
                    <a:solidFill>
                      <a:srgbClr val="3636E8"/>
                    </a:solidFill>
                  </a:rPr>
                  <a:t>M = {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: 0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t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p(|x|)</a:t>
                </a:r>
                <a:r>
                  <a:rPr lang="it-IT" sz="2000" b="1" baseline="30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rgbClr val="3636E8"/>
                        </a:solidFill>
                        <a:latin typeface="Cambria Math" charset="0"/>
                      </a:rPr>
                      <m:t>∈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{ 0,1,...,k } }</a:t>
                </a:r>
              </a:p>
              <a:p>
                <a:r>
                  <a:rPr lang="it-IT" dirty="0">
                    <a:solidFill>
                      <a:schemeClr val="tx1"/>
                    </a:solidFill>
                  </a:rPr>
                  <a:t>con il seguente significato: </a:t>
                </a:r>
                <a:r>
                  <a:rPr lang="it-IT" b="1" dirty="0">
                    <a:solidFill>
                      <a:srgbClr val="3636E8"/>
                    </a:solidFill>
                  </a:rPr>
                  <a:t>assegnando a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M</a:t>
                </a:r>
                <a:r>
                  <a:rPr lang="it-IT" sz="2000" b="1" baseline="30000" dirty="0" err="1">
                    <a:solidFill>
                      <a:srgbClr val="3636E8"/>
                    </a:solidFill>
                  </a:rPr>
                  <a:t>t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sz="2000" b="1" baseline="-25000" dirty="0">
                    <a:solidFill>
                      <a:srgbClr val="3636E8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 il valore </a:t>
                </a:r>
                <a:r>
                  <a:rPr lang="it-IT" b="1" dirty="0">
                    <a:solidFill>
                      <a:schemeClr val="tx1"/>
                    </a:solidFill>
                  </a:rPr>
                  <a:t>vero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b="1" dirty="0">
                    <a:solidFill>
                      <a:srgbClr val="3636E8"/>
                    </a:solidFill>
                  </a:rPr>
                  <a:t>rappresentiamo il fatto che, al passo t della computazione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(x), la macchina NT</a:t>
                </a:r>
                <a14:m>
                  <m:oMath xmlns:m="http://schemas.openxmlformats.org/officeDocument/2006/math">
                    <m:r>
                      <a:rPr lang="el-GR" b="1" i="0" baseline="-25000">
                        <a:solidFill>
                          <a:srgbClr val="3636E8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</m:oMath>
                </a14:m>
                <a:r>
                  <a:rPr lang="it-IT" b="1" dirty="0">
                    <a:solidFill>
                      <a:srgbClr val="3636E8"/>
                    </a:solidFill>
                  </a:rPr>
                  <a:t> si trova nello stato </a:t>
                </a:r>
                <a:r>
                  <a:rPr lang="it-IT" b="1" dirty="0" err="1">
                    <a:solidFill>
                      <a:srgbClr val="3636E8"/>
                    </a:solidFill>
                  </a:rPr>
                  <a:t>q</a:t>
                </a:r>
                <a:r>
                  <a:rPr lang="it-IT" sz="2000" b="1" baseline="-25000" dirty="0" err="1">
                    <a:solidFill>
                      <a:srgbClr val="3636E8"/>
                    </a:solidFill>
                  </a:rPr>
                  <a:t>i</a:t>
                </a:r>
                <a:r>
                  <a:rPr lang="it-IT" b="1" dirty="0">
                    <a:solidFill>
                      <a:srgbClr val="3636E8"/>
                    </a:solidFill>
                  </a:rPr>
                  <a:t> </a:t>
                </a:r>
              </a:p>
              <a:p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7751" y="944593"/>
                <a:ext cx="9922106" cy="5913407"/>
              </a:xfrm>
              <a:blipFill rotWithShape="0">
                <a:blip r:embed="rId2"/>
                <a:stretch>
                  <a:fillRect l="-430" t="-619" r="-6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19243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zione19" id="{43CDF00C-6941-474C-A97C-934862E449EF}" vid="{6739FF55-2559-A944-A0E3-EE105ECA59B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19942</TotalTime>
  <Words>9995</Words>
  <Application>Microsoft Macintosh PowerPoint</Application>
  <PresentationFormat>Widescreen</PresentationFormat>
  <Paragraphs>348</Paragraphs>
  <Slides>37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Wingdings 3</vt:lpstr>
      <vt:lpstr>Filo</vt:lpstr>
      <vt:lpstr>Lezione 20 – il teorema di Cook-Levin</vt:lpstr>
      <vt:lpstr>La struttura di NP</vt:lpstr>
      <vt:lpstr>La struttura di NP</vt:lpstr>
      <vt:lpstr>Il Teorema di Cook-Levin</vt:lpstr>
      <vt:lpstr>Il Teorema di Cook-Levin</vt:lpstr>
      <vt:lpstr>Il Teorema di Cook-Levin</vt:lpstr>
      <vt:lpstr>Il Teorema di Cook-Levin</vt:lpstr>
      <vt:lpstr>Da computazione a espressione</vt:lpstr>
      <vt:lpstr>Variabili per lo stato interno</vt:lpstr>
      <vt:lpstr>Variabili per lo stato interno</vt:lpstr>
      <vt:lpstr>Variabili per lo stato interno</vt:lpstr>
      <vt:lpstr>Variabili per la posizione della testina</vt:lpstr>
      <vt:lpstr>Variabili per la posizione della testina</vt:lpstr>
      <vt:lpstr>Variabili per la posizione della testina</vt:lpstr>
      <vt:lpstr>Variabili per il contenuto delle celle</vt:lpstr>
      <vt:lpstr>Variabili per il contenuto delle celle</vt:lpstr>
      <vt:lpstr>Variabili per il contenuto delle celle</vt:lpstr>
      <vt:lpstr>Variabili per il contenuto delle celle</vt:lpstr>
      <vt:lpstr>Ricapitolando…</vt:lpstr>
      <vt:lpstr>Rappresentare un generico stato globale</vt:lpstr>
      <vt:lpstr>Rappresentare la configurazione iniziale di NTΓ(x) </vt:lpstr>
      <vt:lpstr>Rappresentare la configurazione iniziale di NTΓ(x) </vt:lpstr>
      <vt:lpstr>Rappresentare la computazione NTΓ(x) </vt:lpstr>
      <vt:lpstr>Rappresentare la computazione NTΓ(x) </vt:lpstr>
      <vt:lpstr>Rappresentare la computazione NTΓ(x) </vt:lpstr>
      <vt:lpstr>Rappresentare la computazione NTΓ(x) </vt:lpstr>
      <vt:lpstr>Rappresentare la computazione NTΓ(x) </vt:lpstr>
      <vt:lpstr>Finalmente, E(x)</vt:lpstr>
      <vt:lpstr>x ∈ LΓ se e solo se E(x) è soddisfacibile</vt:lpstr>
      <vt:lpstr>se x ∈ LΓ allora E(x) è soddisfacibile</vt:lpstr>
      <vt:lpstr>se x ∈ LΓ allora E(x) è soddisfacibile</vt:lpstr>
      <vt:lpstr>se x ∈ LΓ allora E(x) è soddisfacibile</vt:lpstr>
      <vt:lpstr>se E(x) è soddisfacibile allora x ∈ LΓ</vt:lpstr>
      <vt:lpstr>se E(x) è soddisfacibile allora x ∈ LΓ</vt:lpstr>
      <vt:lpstr>se E(x) è soddisfacibile allora x ∈ LΓ</vt:lpstr>
      <vt:lpstr>Quanto costa calcolare E(x)?</vt:lpstr>
      <vt:lpstr>Il Teorema di Cook-Levin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a distanza 1</dc:title>
  <dc:creator>Utente di Microsoft Office</dc:creator>
  <cp:lastModifiedBy>miriam di ianni</cp:lastModifiedBy>
  <cp:revision>869</cp:revision>
  <dcterms:created xsi:type="dcterms:W3CDTF">2020-03-06T09:19:14Z</dcterms:created>
  <dcterms:modified xsi:type="dcterms:W3CDTF">2023-05-23T13:36:07Z</dcterms:modified>
</cp:coreProperties>
</file>